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4" r:id="rId4"/>
    <p:sldId id="267" r:id="rId5"/>
    <p:sldId id="268" r:id="rId6"/>
    <p:sldId id="263" r:id="rId7"/>
    <p:sldId id="259" r:id="rId8"/>
    <p:sldId id="266" r:id="rId9"/>
    <p:sldId id="269" r:id="rId10"/>
    <p:sldId id="270" r:id="rId11"/>
    <p:sldId id="271" r:id="rId12"/>
    <p:sldId id="272" r:id="rId13"/>
    <p:sldId id="273" r:id="rId14"/>
    <p:sldId id="274" r:id="rId15"/>
    <p:sldId id="282" r:id="rId16"/>
    <p:sldId id="281" r:id="rId17"/>
    <p:sldId id="276" r:id="rId18"/>
    <p:sldId id="277" r:id="rId19"/>
    <p:sldId id="278" r:id="rId20"/>
    <p:sldId id="279" r:id="rId21"/>
    <p:sldId id="283" r:id="rId22"/>
    <p:sldId id="284" r:id="rId23"/>
    <p:sldId id="285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AF48711-A088-4A9C-889D-6B150BDC0387}">
          <p14:sldIdLst>
            <p14:sldId id="257"/>
            <p14:sldId id="258"/>
            <p14:sldId id="264"/>
            <p14:sldId id="267"/>
            <p14:sldId id="268"/>
            <p14:sldId id="263"/>
            <p14:sldId id="259"/>
            <p14:sldId id="266"/>
            <p14:sldId id="269"/>
            <p14:sldId id="270"/>
            <p14:sldId id="271"/>
            <p14:sldId id="272"/>
            <p14:sldId id="273"/>
            <p14:sldId id="274"/>
            <p14:sldId id="282"/>
            <p14:sldId id="281"/>
            <p14:sldId id="276"/>
            <p14:sldId id="277"/>
            <p14:sldId id="278"/>
            <p14:sldId id="279"/>
            <p14:sldId id="283"/>
            <p14:sldId id="284"/>
            <p14:sldId id="285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895"/>
    <a:srgbClr val="993300"/>
    <a:srgbClr val="9966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teacherjournal.in.ua/rozrobky/neirohimnastyka-u-korektsiino-rozvytkovii-roboti-z-ditmy" TargetMode="External"/><Relationship Id="rId3" Type="http://schemas.openxmlformats.org/officeDocument/2006/relationships/hyperlink" Target="https://rozvytok-osvity.te.ua/reformi-v-osviti/" TargetMode="External"/><Relationship Id="rId7" Type="http://schemas.openxmlformats.org/officeDocument/2006/relationships/hyperlink" Target="https://naurok.com.ua/innovaciyni-metodi-v-logopedichniy-roboti-zakladu-doshkilno-osviti-310640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aurok.com.ua/stattya-dityacha-kineziologiya-dlya-mozku-24663.html" TargetMode="External"/><Relationship Id="rId5" Type="http://schemas.openxmlformats.org/officeDocument/2006/relationships/hyperlink" Target="https://nus.org.ua/news/perezapusk-osvity-shho-peredbachaye-plan-uryadu-dlya-vidnovlennya-ukrayiny/" TargetMode="External"/><Relationship Id="rId10" Type="http://schemas.openxmlformats.org/officeDocument/2006/relationships/hyperlink" Target="https://essuir.sumdu.edu.ua/bitstream/123456789/74393/1/Pavlenko_Psykholohichni.pdf" TargetMode="External"/><Relationship Id="rId4" Type="http://schemas.openxmlformats.org/officeDocument/2006/relationships/hyperlink" Target="https://kucprppkmr.od.gov.ua/plan-mon-profesijne-zrostannya-ta-vmotyvovanist-uchytelya" TargetMode="External"/><Relationship Id="rId9" Type="http://schemas.openxmlformats.org/officeDocument/2006/relationships/hyperlink" Target="https://storinka-logopeda.webnode.com.ua/news/istoriya-viniknennya-kineziologiji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416824" cy="525658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105"/>
          <a:stretch/>
        </p:blipFill>
        <p:spPr>
          <a:xfrm>
            <a:off x="6375" y="0"/>
            <a:ext cx="9131250" cy="6858001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5724129" y="476672"/>
            <a:ext cx="3190089" cy="2893291"/>
            <a:chOff x="5436098" y="260648"/>
            <a:chExt cx="3982177" cy="3744169"/>
          </a:xfrm>
        </p:grpSpPr>
        <p:sp>
          <p:nvSpPr>
            <p:cNvPr id="5" name="Овал 4"/>
            <p:cNvSpPr/>
            <p:nvPr/>
          </p:nvSpPr>
          <p:spPr>
            <a:xfrm>
              <a:off x="5544108" y="260648"/>
              <a:ext cx="1872208" cy="1872208"/>
            </a:xfrm>
            <a:prstGeom prst="ellipse">
              <a:avLst/>
            </a:prstGeom>
            <a:blipFill dpi="0" rotWithShape="1"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7438056" y="260648"/>
              <a:ext cx="1872209" cy="1872208"/>
            </a:xfrm>
            <a:prstGeom prst="ellipse">
              <a:avLst/>
            </a:pr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36098" y="2132856"/>
              <a:ext cx="2088233" cy="1871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Наталя</a:t>
              </a:r>
            </a:p>
            <a:p>
              <a:pPr algn="ctr"/>
              <a:r>
                <a:rPr lang="uk-UA" sz="1400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Пилявець</a:t>
              </a:r>
              <a:endParaRPr lang="uk-UA" sz="1400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uk-UA" sz="1400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Методист «РЦПІО» КВЗО «ВАБО»</a:t>
              </a:r>
            </a:p>
            <a:p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30042" y="2132856"/>
              <a:ext cx="2088233" cy="1871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Людмила </a:t>
              </a:r>
            </a:p>
            <a:p>
              <a:pPr algn="ctr"/>
              <a:r>
                <a:rPr lang="ru-RU" sz="1400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К</a:t>
              </a:r>
              <a:r>
                <a:rPr lang="uk-UA" sz="1400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отова</a:t>
              </a:r>
            </a:p>
            <a:p>
              <a:pPr algn="ctr"/>
              <a:r>
                <a:rPr lang="uk-UA" sz="1400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Вчитель-логопед</a:t>
              </a:r>
            </a:p>
            <a:p>
              <a:pPr algn="ctr"/>
              <a:r>
                <a:rPr lang="uk-UA" sz="1400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КЗ «ДНЗ №24 ВМР»</a:t>
              </a:r>
            </a:p>
            <a:p>
              <a:endParaRPr lang="ru-RU" dirty="0"/>
            </a:p>
          </p:txBody>
        </p:sp>
      </p:grpSp>
      <p:pic>
        <p:nvPicPr>
          <p:cNvPr id="2052" name="Picture 4" descr="C:\Users\user\Desktop\logocprvmr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704" y="266503"/>
            <a:ext cx="1911405" cy="1911405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85591" y="2919885"/>
            <a:ext cx="855251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b="1" dirty="0"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Інструментарій в руках сучасного педагога для здійснення нейропсихологічного підходу в процесі корекційно-розвиткової роботи з дітьми дошкільного віку з порушеннями мовл</a:t>
            </a:r>
            <a:r>
              <a:rPr lang="uk-UA" sz="2400" b="1" dirty="0"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ення</a:t>
            </a:r>
            <a:endParaRPr lang="ru-RU" sz="2400" dirty="0"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5533" y="1742451"/>
            <a:ext cx="6620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Веб-конференція </a:t>
            </a:r>
          </a:p>
          <a:p>
            <a:pPr algn="ctr"/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для </a:t>
            </a:r>
            <a:r>
              <a:rPr lang="uk-UA" sz="2000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вчителів-логопедів </a:t>
            </a:r>
            <a:endParaRPr lang="uk-UA" sz="2000" dirty="0" smtClean="0"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ЗДО ВМТГ</a:t>
            </a:r>
            <a:endParaRPr lang="uk-UA" sz="2000" dirty="0"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72833" y="62068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17 листопада</a:t>
            </a:r>
          </a:p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10.00 – 13.00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38134" y="97226"/>
            <a:ext cx="2117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Спікери</a:t>
            </a:r>
            <a:endParaRPr lang="uk-UA" sz="1600" dirty="0"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65550" y="4882388"/>
            <a:ext cx="2666142" cy="1643064"/>
            <a:chOff x="283499" y="4921287"/>
            <a:chExt cx="2666142" cy="16430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53" name="Picture 5" descr="C:\Users\user\Desktop\07PL_BONDARCHUK.jpg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83499" y="5220942"/>
              <a:ext cx="1368152" cy="1343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1651651" y="5259841"/>
              <a:ext cx="1192157" cy="1304510"/>
            </a:xfrm>
            <a:prstGeom prst="rect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>
                  <a:solidFill>
                    <a:sysClr val="windowText" lastClr="000000"/>
                  </a:solidFill>
                  <a:latin typeface="+mj-lt"/>
                </a:rPr>
                <a:t>Бондарчук Лариса</a:t>
              </a:r>
            </a:p>
            <a:p>
              <a:pPr algn="ctr"/>
              <a:r>
                <a:rPr lang="uk-UA" sz="1200" dirty="0" smtClean="0">
                  <a:solidFill>
                    <a:sysClr val="windowText" lastClr="000000"/>
                  </a:solidFill>
                  <a:latin typeface="+mj-lt"/>
                </a:rPr>
                <a:t>Консультант КУ «ЦПРПП ВМР»</a:t>
              </a:r>
              <a:endParaRPr lang="ru-RU" sz="120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31922" y="4921287"/>
              <a:ext cx="21177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itchFamily="34" charset="0"/>
                </a:rPr>
                <a:t>Модератор</a:t>
              </a:r>
              <a:endParaRPr lang="uk-UA" sz="16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291409" y="4882388"/>
            <a:ext cx="2548218" cy="1680343"/>
            <a:chOff x="2985482" y="4882388"/>
            <a:chExt cx="2548218" cy="16803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54" name="Picture 6" descr="C:\Users\user\Desktop\3.jp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85482" y="5220942"/>
              <a:ext cx="1370440" cy="1341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4341543" y="5220942"/>
              <a:ext cx="1192157" cy="1304510"/>
            </a:xfrm>
            <a:prstGeom prst="rect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>
                  <a:solidFill>
                    <a:sysClr val="windowText" lastClr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Вчитель-логопед</a:t>
              </a:r>
            </a:p>
            <a:p>
              <a:pPr algn="ctr"/>
              <a:r>
                <a:rPr lang="uk-UA" sz="1200" dirty="0">
                  <a:solidFill>
                    <a:sysClr val="windowText" lastClr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Наталя </a:t>
              </a:r>
            </a:p>
            <a:p>
              <a:pPr algn="ctr"/>
              <a:r>
                <a:rPr lang="uk-UA" sz="1200" dirty="0">
                  <a:solidFill>
                    <a:sysClr val="windowText" lastClr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Вогнива</a:t>
              </a:r>
            </a:p>
            <a:p>
              <a:pPr algn="ctr"/>
              <a:r>
                <a:rPr lang="uk-UA" sz="1200" dirty="0">
                  <a:solidFill>
                    <a:sysClr val="windowText" lastClr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КЗ </a:t>
              </a:r>
              <a:r>
                <a:rPr lang="uk-UA" sz="1200" dirty="0" smtClean="0">
                  <a:solidFill>
                    <a:sysClr val="windowText" lastClr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«ДНЗ </a:t>
              </a:r>
              <a:r>
                <a:rPr lang="uk-UA" sz="1200" dirty="0">
                  <a:solidFill>
                    <a:sysClr val="windowText" lastClr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№</a:t>
              </a:r>
              <a:r>
                <a:rPr lang="uk-UA" sz="1200" dirty="0" smtClean="0">
                  <a:solidFill>
                    <a:sysClr val="windowText" lastClr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24 ВМР»</a:t>
              </a:r>
              <a:endParaRPr lang="ru-RU" sz="1200" dirty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15701" y="4882388"/>
              <a:ext cx="21177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itchFamily="34" charset="0"/>
                </a:rPr>
                <a:t>Співспікер</a:t>
              </a:r>
              <a:endParaRPr lang="uk-UA" sz="16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205177" y="4882388"/>
            <a:ext cx="2573272" cy="1643064"/>
            <a:chOff x="5689754" y="4882388"/>
            <a:chExt cx="2573272" cy="16430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55" name="Picture 7" descr="C:\Users\user\Desktop\4.jp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89754" y="5220942"/>
              <a:ext cx="1381115" cy="1304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7070869" y="5220942"/>
              <a:ext cx="1192157" cy="1304510"/>
            </a:xfrm>
            <a:prstGeom prst="rect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>
                  <a:solidFill>
                    <a:sysClr val="windowText" lastClr="000000"/>
                  </a:solidFill>
                  <a:latin typeface="+mj-lt"/>
                </a:rPr>
                <a:t>Практичний психолог</a:t>
              </a:r>
            </a:p>
            <a:p>
              <a:pPr algn="ctr"/>
              <a:r>
                <a:rPr lang="uk-UA" sz="1200" dirty="0">
                  <a:solidFill>
                    <a:sysClr val="windowText" lastClr="000000"/>
                  </a:solidFill>
                  <a:latin typeface="+mj-lt"/>
                </a:rPr>
                <a:t>Олена </a:t>
              </a:r>
              <a:r>
                <a:rPr lang="uk-UA" sz="1200" dirty="0" smtClean="0">
                  <a:solidFill>
                    <a:sysClr val="windowText" lastClr="000000"/>
                  </a:solidFill>
                  <a:latin typeface="+mj-lt"/>
                </a:rPr>
                <a:t>Слободянюк</a:t>
              </a:r>
              <a:endParaRPr lang="uk-UA" sz="1200" dirty="0">
                <a:solidFill>
                  <a:sysClr val="windowText" lastClr="000000"/>
                </a:solidFill>
                <a:latin typeface="+mj-lt"/>
              </a:endParaRPr>
            </a:p>
            <a:p>
              <a:pPr algn="ctr"/>
              <a:r>
                <a:rPr lang="uk-UA" sz="1200" dirty="0">
                  <a:solidFill>
                    <a:sysClr val="windowText" lastClr="000000"/>
                  </a:solidFill>
                  <a:latin typeface="+mj-lt"/>
                </a:rPr>
                <a:t>КЗ </a:t>
              </a:r>
              <a:r>
                <a:rPr lang="uk-UA" sz="1200" dirty="0" smtClean="0">
                  <a:solidFill>
                    <a:sysClr val="windowText" lastClr="000000"/>
                  </a:solidFill>
                  <a:latin typeface="+mj-lt"/>
                </a:rPr>
                <a:t>«ДНЗ </a:t>
              </a:r>
              <a:r>
                <a:rPr lang="uk-UA" sz="1200" dirty="0">
                  <a:solidFill>
                    <a:sysClr val="windowText" lastClr="000000"/>
                  </a:solidFill>
                  <a:latin typeface="+mj-lt"/>
                </a:rPr>
                <a:t>№</a:t>
              </a:r>
              <a:r>
                <a:rPr lang="uk-UA" sz="1200" dirty="0" smtClean="0">
                  <a:solidFill>
                    <a:sysClr val="windowText" lastClr="000000"/>
                  </a:solidFill>
                  <a:latin typeface="+mj-lt"/>
                </a:rPr>
                <a:t>24 ВМР»</a:t>
              </a:r>
              <a:endParaRPr lang="ru-RU" sz="120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71477" y="4882388"/>
              <a:ext cx="21177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itchFamily="34" charset="0"/>
                </a:rPr>
                <a:t>Співспікер</a:t>
              </a:r>
              <a:endParaRPr lang="uk-UA" sz="16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885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416824" cy="525658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143" y="-1"/>
            <a:ext cx="9373393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404665"/>
            <a:ext cx="9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b="1" dirty="0" smtClean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2014"/>
            <a:ext cx="2664296" cy="1740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51520" y="32015"/>
            <a:ext cx="6606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050895"/>
                </a:solidFill>
              </a:rPr>
              <a:t>НАЦІОНАЛЬНІ ПРОЕКТИ У СФЕРІ</a:t>
            </a:r>
          </a:p>
          <a:p>
            <a:pPr algn="ctr"/>
            <a:r>
              <a:rPr lang="uk-UA" sz="4000" b="1" dirty="0">
                <a:solidFill>
                  <a:srgbClr val="050895"/>
                </a:solidFill>
              </a:rPr>
              <a:t>«ДОШКІЛЬНА ОСВІТА»</a:t>
            </a:r>
            <a:endParaRPr lang="ru-RU" sz="4000" dirty="0">
              <a:solidFill>
                <a:srgbClr val="050895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132857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base">
              <a:buFont typeface="Wingdings" pitchFamily="2" charset="2"/>
              <a:buChar char="Ø"/>
            </a:pPr>
            <a:r>
              <a:rPr lang="uk-UA" sz="4000" b="1" i="1" dirty="0">
                <a:solidFill>
                  <a:srgbClr val="050895"/>
                </a:solidFill>
              </a:rPr>
              <a:t>Новий Український Садочок. </a:t>
            </a:r>
            <a:endParaRPr lang="uk-UA" sz="4000" b="1" i="1" dirty="0" smtClean="0">
              <a:solidFill>
                <a:srgbClr val="050895"/>
              </a:solidFill>
            </a:endParaRPr>
          </a:p>
          <a:p>
            <a:pPr fontAlgn="base"/>
            <a:r>
              <a:rPr lang="uk-UA" sz="4000" b="1" i="1" dirty="0" smtClean="0">
                <a:solidFill>
                  <a:srgbClr val="050895"/>
                </a:solidFill>
              </a:rPr>
              <a:t>Оновлення </a:t>
            </a:r>
            <a:r>
              <a:rPr lang="uk-UA" sz="4000" b="1" i="1" dirty="0">
                <a:solidFill>
                  <a:srgbClr val="050895"/>
                </a:solidFill>
              </a:rPr>
              <a:t>змісту дошкільної освіти та підходів до організації освітнього середовища.</a:t>
            </a:r>
            <a:endParaRPr lang="ru-RU" sz="4000" b="1" i="1" dirty="0">
              <a:solidFill>
                <a:srgbClr val="0508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6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416824" cy="525658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143" y="-1"/>
            <a:ext cx="9373393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404665"/>
            <a:ext cx="9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b="1" dirty="0" smtClean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2014"/>
            <a:ext cx="2664296" cy="1740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51520" y="116633"/>
            <a:ext cx="8496944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4000" b="1" dirty="0" smtClean="0">
                <a:solidFill>
                  <a:srgbClr val="050895"/>
                </a:solidFill>
              </a:rPr>
              <a:t>схвалено </a:t>
            </a:r>
            <a:r>
              <a:rPr lang="uk-UA" sz="4000" b="1" dirty="0">
                <a:solidFill>
                  <a:srgbClr val="050895"/>
                </a:solidFill>
              </a:rPr>
              <a:t>проєкт нової </a:t>
            </a:r>
            <a:endParaRPr lang="uk-UA" sz="4000" b="1" dirty="0" smtClean="0">
              <a:solidFill>
                <a:srgbClr val="050895"/>
              </a:solidFill>
            </a:endParaRPr>
          </a:p>
          <a:p>
            <a:pPr fontAlgn="base"/>
            <a:r>
              <a:rPr lang="uk-UA" sz="4000" b="1" dirty="0" smtClean="0">
                <a:solidFill>
                  <a:srgbClr val="050895"/>
                </a:solidFill>
              </a:rPr>
              <a:t>редакції </a:t>
            </a:r>
            <a:r>
              <a:rPr lang="uk-UA" sz="4000" b="1" dirty="0">
                <a:solidFill>
                  <a:srgbClr val="050895"/>
                </a:solidFill>
              </a:rPr>
              <a:t>Закону України </a:t>
            </a:r>
            <a:endParaRPr lang="uk-UA" sz="4000" b="1" dirty="0" smtClean="0">
              <a:solidFill>
                <a:srgbClr val="050895"/>
              </a:solidFill>
            </a:endParaRPr>
          </a:p>
          <a:p>
            <a:pPr fontAlgn="base"/>
            <a:r>
              <a:rPr lang="uk-UA" sz="4000" b="1" dirty="0" smtClean="0">
                <a:solidFill>
                  <a:srgbClr val="050895"/>
                </a:solidFill>
              </a:rPr>
              <a:t>«</a:t>
            </a:r>
            <a:r>
              <a:rPr lang="uk-UA" sz="4000" b="1" dirty="0">
                <a:solidFill>
                  <a:srgbClr val="050895"/>
                </a:solidFill>
              </a:rPr>
              <a:t>Про дошкільну освіту</a:t>
            </a:r>
            <a:r>
              <a:rPr lang="uk-UA" sz="4000" b="1" dirty="0" smtClean="0">
                <a:solidFill>
                  <a:srgbClr val="050895"/>
                </a:solidFill>
              </a:rPr>
              <a:t>»</a:t>
            </a:r>
            <a:endParaRPr lang="ru-RU" sz="4000" dirty="0">
              <a:solidFill>
                <a:srgbClr val="050895"/>
              </a:solidFill>
            </a:endParaRPr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sz="3200" b="1" i="1" dirty="0" smtClean="0">
                <a:solidFill>
                  <a:srgbClr val="050895"/>
                </a:solidFill>
              </a:rPr>
              <a:t>МОН пропонує: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uk-UA" sz="3200" b="1" i="1" dirty="0" smtClean="0">
                <a:solidFill>
                  <a:srgbClr val="050895"/>
                </a:solidFill>
              </a:rPr>
              <a:t> </a:t>
            </a:r>
            <a:r>
              <a:rPr lang="uk-UA" sz="3200" b="1" i="1" dirty="0">
                <a:solidFill>
                  <a:srgbClr val="050895"/>
                </a:solidFill>
              </a:rPr>
              <a:t>запровадити інтернатуру для молодих </a:t>
            </a:r>
            <a:r>
              <a:rPr lang="uk-UA" sz="3200" b="1" i="1" dirty="0" smtClean="0">
                <a:solidFill>
                  <a:srgbClr val="050895"/>
                </a:solidFill>
              </a:rPr>
              <a:t>фахівців сфери </a:t>
            </a:r>
            <a:r>
              <a:rPr lang="uk-UA" sz="3200" b="1" i="1" dirty="0">
                <a:solidFill>
                  <a:srgbClr val="050895"/>
                </a:solidFill>
              </a:rPr>
              <a:t>дошкілля</a:t>
            </a:r>
            <a:r>
              <a:rPr lang="uk-UA" sz="3200" b="1" i="1" dirty="0" smtClean="0">
                <a:solidFill>
                  <a:srgbClr val="050895"/>
                </a:solidFill>
              </a:rPr>
              <a:t>,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uk-UA" sz="3200" b="1" i="1" dirty="0" smtClean="0">
                <a:solidFill>
                  <a:srgbClr val="050895"/>
                </a:solidFill>
              </a:rPr>
              <a:t> </a:t>
            </a:r>
            <a:r>
              <a:rPr lang="uk-UA" sz="3200" b="1" i="1" dirty="0">
                <a:solidFill>
                  <a:srgbClr val="050895"/>
                </a:solidFill>
              </a:rPr>
              <a:t>реалізувати принцип «гроші ходять за дитиною», </a:t>
            </a:r>
            <a:endParaRPr lang="uk-UA" sz="3200" b="1" i="1" dirty="0" smtClean="0">
              <a:solidFill>
                <a:srgbClr val="050895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uk-UA" sz="3200" b="1" i="1" dirty="0" smtClean="0">
                <a:solidFill>
                  <a:srgbClr val="050895"/>
                </a:solidFill>
              </a:rPr>
              <a:t>втілити </a:t>
            </a:r>
            <a:r>
              <a:rPr lang="uk-UA" sz="3200" b="1" i="1" dirty="0">
                <a:solidFill>
                  <a:srgbClr val="050895"/>
                </a:solidFill>
              </a:rPr>
              <a:t>в життя академічну автономію закладів дошкільної освіти та упорядкувати їхню </a:t>
            </a:r>
            <a:r>
              <a:rPr lang="uk-UA" sz="3200" b="1" i="1" dirty="0" smtClean="0">
                <a:solidFill>
                  <a:srgbClr val="050895"/>
                </a:solidFill>
              </a:rPr>
              <a:t>типологію </a:t>
            </a:r>
            <a:endParaRPr lang="ru-RU" sz="3200" b="1" i="1" dirty="0">
              <a:solidFill>
                <a:srgbClr val="0508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4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416824" cy="525658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394" y="-2"/>
            <a:ext cx="9373393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404665"/>
            <a:ext cx="9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b="1" dirty="0" smtClean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640" y="32014"/>
            <a:ext cx="1892146" cy="1080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51520" y="188640"/>
            <a:ext cx="828092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4400" b="1" dirty="0">
                <a:solidFill>
                  <a:srgbClr val="050895"/>
                </a:solidFill>
              </a:rPr>
              <a:t>Державна програма </a:t>
            </a:r>
            <a:endParaRPr lang="uk-UA" sz="4400" b="1" dirty="0" smtClean="0">
              <a:solidFill>
                <a:srgbClr val="050895"/>
              </a:solidFill>
            </a:endParaRPr>
          </a:p>
          <a:p>
            <a:pPr fontAlgn="base"/>
            <a:r>
              <a:rPr lang="ru-RU" sz="4400" b="1" dirty="0" smtClean="0">
                <a:solidFill>
                  <a:srgbClr val="050895"/>
                </a:solidFill>
              </a:rPr>
              <a:t> </a:t>
            </a:r>
            <a:r>
              <a:rPr lang="ru-RU" sz="4400" b="1" dirty="0">
                <a:solidFill>
                  <a:srgbClr val="050895"/>
                </a:solidFill>
              </a:rPr>
              <a:t>«Освіта. Україна XXΙ століття</a:t>
            </a:r>
            <a:r>
              <a:rPr lang="ru-RU" sz="4000" b="1" dirty="0">
                <a:solidFill>
                  <a:srgbClr val="050895"/>
                </a:solidFill>
              </a:rPr>
              <a:t>» </a:t>
            </a:r>
            <a:endParaRPr lang="ru-RU" sz="4000" b="1" dirty="0" smtClean="0">
              <a:solidFill>
                <a:srgbClr val="050895"/>
              </a:solidFill>
            </a:endParaRPr>
          </a:p>
          <a:p>
            <a:pPr fontAlgn="base"/>
            <a:r>
              <a:rPr lang="ru-RU" sz="4000" b="1" dirty="0" smtClean="0">
                <a:solidFill>
                  <a:srgbClr val="050895"/>
                </a:solidFill>
              </a:rPr>
              <a:t>    </a:t>
            </a:r>
          </a:p>
          <a:p>
            <a:pPr fontAlgn="base"/>
            <a:r>
              <a:rPr lang="ru-RU" sz="3600" b="1" dirty="0" smtClean="0">
                <a:solidFill>
                  <a:srgbClr val="050895"/>
                </a:solidFill>
              </a:rPr>
              <a:t>поставила </a:t>
            </a:r>
            <a:r>
              <a:rPr lang="ru-RU" sz="3600" b="1" dirty="0">
                <a:solidFill>
                  <a:srgbClr val="050895"/>
                </a:solidFill>
              </a:rPr>
              <a:t>перед педагогами конкретні завдання</a:t>
            </a:r>
            <a:r>
              <a:rPr lang="uk-UA" sz="3600" b="1" dirty="0">
                <a:solidFill>
                  <a:srgbClr val="050895"/>
                </a:solidFill>
              </a:rPr>
              <a:t> про підготовку  </a:t>
            </a:r>
            <a:r>
              <a:rPr lang="ru-RU" sz="3600" b="1" dirty="0">
                <a:solidFill>
                  <a:srgbClr val="050895"/>
                </a:solidFill>
              </a:rPr>
              <a:t> освічених людей </a:t>
            </a:r>
            <a:r>
              <a:rPr lang="uk-UA" sz="3600" b="1" dirty="0">
                <a:solidFill>
                  <a:srgbClr val="050895"/>
                </a:solidFill>
              </a:rPr>
              <a:t>(</a:t>
            </a:r>
            <a:r>
              <a:rPr lang="ru-RU" sz="3600" b="1" dirty="0">
                <a:solidFill>
                  <a:srgbClr val="050895"/>
                </a:solidFill>
              </a:rPr>
              <a:t>творч</a:t>
            </a:r>
            <a:r>
              <a:rPr lang="uk-UA" sz="3600" b="1" dirty="0">
                <a:solidFill>
                  <a:srgbClr val="050895"/>
                </a:solidFill>
              </a:rPr>
              <a:t>их</a:t>
            </a:r>
            <a:r>
              <a:rPr lang="ru-RU" sz="3600" b="1" dirty="0">
                <a:solidFill>
                  <a:srgbClr val="050895"/>
                </a:solidFill>
              </a:rPr>
              <a:t>, креативн</a:t>
            </a:r>
            <a:r>
              <a:rPr lang="uk-UA" sz="3600" b="1" dirty="0">
                <a:solidFill>
                  <a:srgbClr val="050895"/>
                </a:solidFill>
              </a:rPr>
              <a:t>их, </a:t>
            </a:r>
            <a:r>
              <a:rPr lang="ru-RU" sz="3600" b="1" dirty="0">
                <a:solidFill>
                  <a:srgbClr val="050895"/>
                </a:solidFill>
              </a:rPr>
              <a:t>інтелектуально розвинен</a:t>
            </a:r>
            <a:r>
              <a:rPr lang="uk-UA" sz="3600" b="1" dirty="0">
                <a:solidFill>
                  <a:srgbClr val="050895"/>
                </a:solidFill>
              </a:rPr>
              <a:t>их)</a:t>
            </a:r>
            <a:r>
              <a:rPr lang="ru-RU" sz="3600" b="1" dirty="0">
                <a:solidFill>
                  <a:srgbClr val="050895"/>
                </a:solidFill>
              </a:rPr>
              <a:t>, які на належному рівні мають володіти рідною мовою.</a:t>
            </a:r>
          </a:p>
        </p:txBody>
      </p:sp>
    </p:spTree>
    <p:extLst>
      <p:ext uri="{BB962C8B-B14F-4D97-AF65-F5344CB8AC3E}">
        <p14:creationId xmlns:p14="http://schemas.microsoft.com/office/powerpoint/2010/main" val="247569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416824" cy="525658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143" y="-1"/>
            <a:ext cx="9373393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404665"/>
            <a:ext cx="9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b="1" dirty="0" smtClean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04665"/>
            <a:ext cx="8532440" cy="6370975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fontAlgn="base"/>
            <a:r>
              <a:rPr lang="uk-UA" sz="2800" dirty="0" smtClean="0"/>
              <a:t> </a:t>
            </a:r>
            <a:endParaRPr lang="uk-UA" sz="2800" dirty="0"/>
          </a:p>
          <a:p>
            <a:pPr fontAlgn="base"/>
            <a:r>
              <a:rPr lang="uk-UA" sz="3200" b="1" i="1" dirty="0" smtClean="0">
                <a:solidFill>
                  <a:srgbClr val="050895"/>
                </a:solidFill>
              </a:rPr>
              <a:t>Кінезіалогічні вправи -   нетрадиційний метод </a:t>
            </a:r>
            <a:r>
              <a:rPr lang="uk-UA" sz="3200" b="1" i="1" dirty="0">
                <a:solidFill>
                  <a:srgbClr val="050895"/>
                </a:solidFill>
              </a:rPr>
              <a:t>у логопедичній </a:t>
            </a:r>
            <a:r>
              <a:rPr lang="uk-UA" sz="3200" b="1" i="1" dirty="0" smtClean="0">
                <a:solidFill>
                  <a:srgbClr val="050895"/>
                </a:solidFill>
              </a:rPr>
              <a:t>практиці, що </a:t>
            </a:r>
            <a:r>
              <a:rPr lang="uk-UA" sz="3200" b="1" i="1" dirty="0">
                <a:solidFill>
                  <a:srgbClr val="050895"/>
                </a:solidFill>
              </a:rPr>
              <a:t>дозволяє вчителю–логопеду оптимізувати корекційний процес, </a:t>
            </a:r>
            <a:endParaRPr lang="uk-UA" sz="3200" b="1" i="1" dirty="0" smtClean="0">
              <a:solidFill>
                <a:srgbClr val="050895"/>
              </a:solidFill>
            </a:endParaRPr>
          </a:p>
          <a:p>
            <a:pPr fontAlgn="base"/>
            <a:r>
              <a:rPr lang="uk-UA" sz="3200" b="1" i="1" dirty="0" smtClean="0">
                <a:solidFill>
                  <a:srgbClr val="050895"/>
                </a:solidFill>
              </a:rPr>
              <a:t>спрямувати </a:t>
            </a:r>
            <a:r>
              <a:rPr lang="uk-UA" sz="3200" b="1" i="1" dirty="0">
                <a:solidFill>
                  <a:srgbClr val="050895"/>
                </a:solidFill>
              </a:rPr>
              <a:t>його на здоров’я дитини, направити педагогічний </a:t>
            </a:r>
            <a:endParaRPr lang="uk-UA" sz="3200" b="1" i="1" dirty="0" smtClean="0">
              <a:solidFill>
                <a:srgbClr val="050895"/>
              </a:solidFill>
            </a:endParaRPr>
          </a:p>
          <a:p>
            <a:pPr fontAlgn="base"/>
            <a:r>
              <a:rPr lang="uk-UA" sz="3200" b="1" i="1" dirty="0" smtClean="0">
                <a:solidFill>
                  <a:srgbClr val="050895"/>
                </a:solidFill>
              </a:rPr>
              <a:t>вплив </a:t>
            </a:r>
          </a:p>
          <a:p>
            <a:pPr fontAlgn="base"/>
            <a:r>
              <a:rPr lang="uk-UA" sz="3200" b="1" i="1" dirty="0" smtClean="0">
                <a:solidFill>
                  <a:srgbClr val="050895"/>
                </a:solidFill>
              </a:rPr>
              <a:t>на </a:t>
            </a:r>
            <a:r>
              <a:rPr lang="uk-UA" sz="3200" b="1" i="1" dirty="0">
                <a:solidFill>
                  <a:srgbClr val="050895"/>
                </a:solidFill>
              </a:rPr>
              <a:t>розвиток, </a:t>
            </a:r>
            <a:endParaRPr lang="uk-UA" sz="3200" b="1" i="1" dirty="0" smtClean="0">
              <a:solidFill>
                <a:srgbClr val="050895"/>
              </a:solidFill>
            </a:endParaRPr>
          </a:p>
          <a:p>
            <a:pPr fontAlgn="base"/>
            <a:r>
              <a:rPr lang="uk-UA" sz="3200" b="1" i="1" dirty="0" smtClean="0">
                <a:solidFill>
                  <a:srgbClr val="050895"/>
                </a:solidFill>
              </a:rPr>
              <a:t>корекцію і</a:t>
            </a:r>
          </a:p>
          <a:p>
            <a:pPr fontAlgn="base"/>
            <a:r>
              <a:rPr lang="uk-UA" sz="3200" b="1" i="1" dirty="0" smtClean="0">
                <a:solidFill>
                  <a:srgbClr val="050895"/>
                </a:solidFill>
              </a:rPr>
              <a:t> </a:t>
            </a:r>
            <a:r>
              <a:rPr lang="uk-UA" sz="3200" b="1" i="1" dirty="0">
                <a:solidFill>
                  <a:srgbClr val="050895"/>
                </a:solidFill>
              </a:rPr>
              <a:t>профілактику відхилень </a:t>
            </a:r>
            <a:endParaRPr lang="uk-UA" sz="3200" b="1" i="1" dirty="0" smtClean="0">
              <a:solidFill>
                <a:srgbClr val="050895"/>
              </a:solidFill>
            </a:endParaRPr>
          </a:p>
          <a:p>
            <a:pPr fontAlgn="base"/>
            <a:r>
              <a:rPr lang="uk-UA" sz="3200" b="1" i="1" dirty="0" smtClean="0">
                <a:solidFill>
                  <a:srgbClr val="050895"/>
                </a:solidFill>
              </a:rPr>
              <a:t>мовленнєвої функції </a:t>
            </a:r>
            <a:endParaRPr lang="ru-RU" sz="3200" b="1" i="1" dirty="0">
              <a:solidFill>
                <a:srgbClr val="050895"/>
              </a:solidFill>
            </a:endParaRPr>
          </a:p>
          <a:p>
            <a:pPr fontAlgn="base"/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8999"/>
            <a:ext cx="4032448" cy="316835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44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416824" cy="525658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143" y="-1"/>
            <a:ext cx="9373393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404665"/>
            <a:ext cx="9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368" y="91715"/>
            <a:ext cx="9218152" cy="8463855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50895"/>
                </a:solidFill>
              </a:rPr>
              <a:t>Нейрогімнастика – гімнастика для мозку, в основі якої лежить «кінезіологія», що в перекладі із грецької «кінезис» - рух, «логос» - наука.</a:t>
            </a:r>
          </a:p>
          <a:p>
            <a:r>
              <a:rPr lang="uk-UA" sz="3200" b="1" i="1" dirty="0" smtClean="0">
                <a:solidFill>
                  <a:srgbClr val="050895"/>
                </a:solidFill>
              </a:rPr>
              <a:t>Системи </a:t>
            </a:r>
            <a:r>
              <a:rPr lang="uk-UA" sz="3200" b="1" i="1" dirty="0">
                <a:solidFill>
                  <a:srgbClr val="050895"/>
                </a:solidFill>
              </a:rPr>
              <a:t>руху для зміцнення здоров’я й </a:t>
            </a:r>
            <a:r>
              <a:rPr lang="uk-UA" sz="3200" b="1" i="1" dirty="0" smtClean="0">
                <a:solidFill>
                  <a:srgbClr val="050895"/>
                </a:solidFill>
              </a:rPr>
              <a:t>           розвитку </a:t>
            </a:r>
            <a:r>
              <a:rPr lang="uk-UA" sz="3200" b="1" i="1" dirty="0">
                <a:solidFill>
                  <a:srgbClr val="050895"/>
                </a:solidFill>
              </a:rPr>
              <a:t>мозку розробили ще Конфуцій та </a:t>
            </a:r>
            <a:r>
              <a:rPr lang="uk-UA" sz="3200" b="1" i="1" dirty="0" smtClean="0">
                <a:solidFill>
                  <a:srgbClr val="050895"/>
                </a:solidFill>
              </a:rPr>
              <a:t>Гіппократ</a:t>
            </a:r>
            <a:r>
              <a:rPr lang="uk-UA" sz="3200" b="1" i="1" dirty="0">
                <a:solidFill>
                  <a:srgbClr val="050895"/>
                </a:solidFill>
              </a:rPr>
              <a:t>.</a:t>
            </a:r>
            <a:r>
              <a:rPr lang="uk-UA" sz="3200" b="1" i="1" dirty="0" smtClean="0">
                <a:solidFill>
                  <a:srgbClr val="050895"/>
                </a:solidFill>
              </a:rPr>
              <a:t> </a:t>
            </a:r>
          </a:p>
          <a:p>
            <a:r>
              <a:rPr lang="uk-UA" sz="3200" b="1" i="1" dirty="0" smtClean="0">
                <a:solidFill>
                  <a:srgbClr val="050895"/>
                </a:solidFill>
              </a:rPr>
              <a:t>Древньокитайська </a:t>
            </a:r>
          </a:p>
          <a:p>
            <a:r>
              <a:rPr lang="uk-UA" sz="3200" b="1" i="1" dirty="0">
                <a:solidFill>
                  <a:srgbClr val="050895"/>
                </a:solidFill>
              </a:rPr>
              <a:t>ф</a:t>
            </a:r>
            <a:r>
              <a:rPr lang="uk-UA" sz="3200" b="1" i="1" dirty="0" smtClean="0">
                <a:solidFill>
                  <a:srgbClr val="050895"/>
                </a:solidFill>
              </a:rPr>
              <a:t>ілософська система </a:t>
            </a:r>
          </a:p>
          <a:p>
            <a:r>
              <a:rPr lang="uk-UA" sz="3200" b="1" i="1" dirty="0" smtClean="0">
                <a:solidFill>
                  <a:srgbClr val="050895"/>
                </a:solidFill>
              </a:rPr>
              <a:t>Конфуція (близько 3700 р.до н.є.</a:t>
            </a:r>
          </a:p>
          <a:p>
            <a:pPr marL="457200" indent="-457200">
              <a:buFontTx/>
              <a:buChar char="-"/>
            </a:pPr>
            <a:r>
              <a:rPr lang="uk-UA" sz="3200" b="1" i="1" dirty="0">
                <a:solidFill>
                  <a:srgbClr val="050895"/>
                </a:solidFill>
              </a:rPr>
              <a:t>с</a:t>
            </a:r>
            <a:r>
              <a:rPr lang="uk-UA" sz="3200" b="1" i="1" dirty="0" smtClean="0">
                <a:solidFill>
                  <a:srgbClr val="050895"/>
                </a:solidFill>
              </a:rPr>
              <a:t>истема руху і тіла для</a:t>
            </a:r>
          </a:p>
          <a:p>
            <a:r>
              <a:rPr lang="uk-UA" sz="3200" b="1" i="1" dirty="0" smtClean="0">
                <a:solidFill>
                  <a:srgbClr val="050895"/>
                </a:solidFill>
              </a:rPr>
              <a:t> укріплення здоров я</a:t>
            </a:r>
          </a:p>
          <a:p>
            <a:endParaRPr lang="uk-UA" sz="3200" b="1" i="1" dirty="0" smtClean="0">
              <a:solidFill>
                <a:srgbClr val="050895"/>
              </a:solidFill>
            </a:endParaRPr>
          </a:p>
          <a:p>
            <a:endParaRPr lang="uk-UA" sz="3200" b="1" i="1" dirty="0" smtClean="0">
              <a:solidFill>
                <a:srgbClr val="050895"/>
              </a:solidFill>
            </a:endParaRPr>
          </a:p>
          <a:p>
            <a:endParaRPr lang="uk-UA" sz="3200" b="1" i="1" dirty="0">
              <a:solidFill>
                <a:srgbClr val="050895"/>
              </a:solidFill>
            </a:endParaRPr>
          </a:p>
          <a:p>
            <a:endParaRPr lang="uk-UA" sz="3200" b="1" i="1" dirty="0" smtClean="0">
              <a:solidFill>
                <a:srgbClr val="050895"/>
              </a:solidFill>
            </a:endParaRPr>
          </a:p>
          <a:p>
            <a:endParaRPr lang="uk-UA" sz="3200" b="1" i="1" dirty="0">
              <a:solidFill>
                <a:srgbClr val="050895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136" y="3645799"/>
            <a:ext cx="2969360" cy="23754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83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416824" cy="525658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143" y="-54475"/>
            <a:ext cx="9373393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404665"/>
            <a:ext cx="9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4240837"/>
            <a:ext cx="7632848" cy="2062103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endParaRPr lang="uk-UA" sz="3200" b="1" i="1" dirty="0" smtClean="0">
              <a:solidFill>
                <a:srgbClr val="050895"/>
              </a:solidFill>
            </a:endParaRPr>
          </a:p>
          <a:p>
            <a:endParaRPr lang="uk-UA" sz="3200" b="1" i="1" dirty="0">
              <a:solidFill>
                <a:srgbClr val="050895"/>
              </a:solidFill>
            </a:endParaRPr>
          </a:p>
          <a:p>
            <a:endParaRPr lang="uk-UA" sz="3200" b="1" i="1" dirty="0" smtClean="0">
              <a:solidFill>
                <a:srgbClr val="050895"/>
              </a:solidFill>
            </a:endParaRPr>
          </a:p>
          <a:p>
            <a:endParaRPr lang="uk-UA" sz="3200" b="1" i="1" dirty="0">
              <a:solidFill>
                <a:srgbClr val="050895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15" y="116632"/>
            <a:ext cx="2738129" cy="3046988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3501008"/>
            <a:ext cx="4247964" cy="3132935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03848" y="116632"/>
            <a:ext cx="51125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50895"/>
                </a:solidFill>
              </a:rPr>
              <a:t>Кінезіотерапія Гіппократа (близько 480 років до н.є.) – система вправ, яка підтримує мозок в активному стані на протязі всього життя.</a:t>
            </a:r>
            <a:endParaRPr lang="ru-RU" sz="3200" b="1" dirty="0">
              <a:solidFill>
                <a:srgbClr val="05089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915" y="3163620"/>
            <a:ext cx="47051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50895"/>
                </a:solidFill>
              </a:rPr>
              <a:t>Древньоіндійська йога, завдяки якій досягався розвиток вищих  психофізичних можливостей </a:t>
            </a:r>
            <a:endParaRPr lang="ru-RU" sz="3600" b="1" dirty="0">
              <a:solidFill>
                <a:srgbClr val="0508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416824" cy="525658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6838" y="16022"/>
            <a:ext cx="9373393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404665"/>
            <a:ext cx="9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b="1" dirty="0" smtClean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539552" y="2453386"/>
            <a:ext cx="5904654" cy="3970318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lang="uk-UA" sz="3600" b="1" i="1" dirty="0">
                <a:solidFill>
                  <a:srgbClr val="050895"/>
                </a:solidFill>
              </a:rPr>
              <a:t>Пол Деннісон, доктор філософії й педагог. </a:t>
            </a:r>
            <a:endParaRPr lang="uk-UA" sz="3600" b="1" i="1" dirty="0" smtClean="0">
              <a:solidFill>
                <a:srgbClr val="050895"/>
              </a:solidFill>
            </a:endParaRPr>
          </a:p>
          <a:p>
            <a:r>
              <a:rPr lang="ru-RU" sz="3600" b="1" i="1" dirty="0" smtClean="0">
                <a:solidFill>
                  <a:srgbClr val="050895"/>
                </a:solidFill>
              </a:rPr>
              <a:t>У </a:t>
            </a:r>
            <a:r>
              <a:rPr lang="ru-RU" sz="3600" b="1" i="1" dirty="0">
                <a:solidFill>
                  <a:srgbClr val="050895"/>
                </a:solidFill>
              </a:rPr>
              <a:t>1970 році він розробив </a:t>
            </a:r>
            <a:endParaRPr lang="ru-RU" sz="3600" b="1" i="1" dirty="0" smtClean="0">
              <a:solidFill>
                <a:srgbClr val="050895"/>
              </a:solidFill>
            </a:endParaRPr>
          </a:p>
          <a:p>
            <a:r>
              <a:rPr lang="ru-RU" sz="3600" b="1" i="1" dirty="0" smtClean="0">
                <a:solidFill>
                  <a:srgbClr val="050895"/>
                </a:solidFill>
              </a:rPr>
              <a:t>програму </a:t>
            </a:r>
            <a:r>
              <a:rPr lang="ru-RU" sz="3600" b="1" i="1" dirty="0">
                <a:solidFill>
                  <a:srgbClr val="050895"/>
                </a:solidFill>
              </a:rPr>
              <a:t>швидких і простих специфічних рухів </a:t>
            </a:r>
            <a:endParaRPr lang="ru-RU" sz="3600" b="1" i="1" dirty="0" smtClean="0">
              <a:solidFill>
                <a:srgbClr val="050895"/>
              </a:solidFill>
            </a:endParaRPr>
          </a:p>
          <a:p>
            <a:r>
              <a:rPr lang="ru-RU" sz="3600" b="1" i="1" dirty="0" smtClean="0">
                <a:solidFill>
                  <a:srgbClr val="050895"/>
                </a:solidFill>
              </a:rPr>
              <a:t> </a:t>
            </a:r>
            <a:r>
              <a:rPr lang="ru-RU" sz="3600" b="1" i="1" dirty="0">
                <a:solidFill>
                  <a:srgbClr val="050895"/>
                </a:solidFill>
              </a:rPr>
              <a:t>“Гімнастику для мозку</a:t>
            </a:r>
            <a:r>
              <a:rPr lang="ru-RU" sz="3600" b="1" i="1" dirty="0" smtClean="0">
                <a:solidFill>
                  <a:srgbClr val="050895"/>
                </a:solidFill>
              </a:rPr>
              <a:t>” </a:t>
            </a:r>
            <a:endParaRPr lang="ru-RU" sz="3600" b="1" i="1" dirty="0">
              <a:solidFill>
                <a:srgbClr val="050895"/>
              </a:solidFill>
            </a:endParaRPr>
          </a:p>
          <a:p>
            <a:endParaRPr lang="ru-RU" sz="3600" b="1" i="1" dirty="0">
              <a:solidFill>
                <a:srgbClr val="050895"/>
              </a:solidFill>
            </a:endParaRPr>
          </a:p>
        </p:txBody>
      </p:sp>
      <p:pic>
        <p:nvPicPr>
          <p:cNvPr id="8" name="Рисунок 7" descr="https://fs01.vseosvita.ua/01009f76-35ae/0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0" y="2956907"/>
            <a:ext cx="2874258" cy="388556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96838" y="188640"/>
            <a:ext cx="904716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ru-RU" sz="4000" b="1" dirty="0" smtClean="0">
                <a:solidFill>
                  <a:srgbClr val="050895"/>
                </a:solidFill>
              </a:rPr>
              <a:t>Людина </a:t>
            </a:r>
            <a:r>
              <a:rPr lang="ru-RU" sz="4000" b="1" dirty="0" err="1">
                <a:solidFill>
                  <a:srgbClr val="050895"/>
                </a:solidFill>
              </a:rPr>
              <a:t>може</a:t>
            </a:r>
            <a:r>
              <a:rPr lang="ru-RU" sz="4000" b="1" dirty="0">
                <a:solidFill>
                  <a:srgbClr val="050895"/>
                </a:solidFill>
              </a:rPr>
              <a:t> </a:t>
            </a:r>
            <a:r>
              <a:rPr lang="ru-RU" sz="4000" b="1" dirty="0" err="1" smtClean="0">
                <a:solidFill>
                  <a:srgbClr val="050895"/>
                </a:solidFill>
              </a:rPr>
              <a:t>мислити</a:t>
            </a:r>
            <a:r>
              <a:rPr lang="ru-RU" sz="4000" b="1" dirty="0" smtClean="0">
                <a:solidFill>
                  <a:srgbClr val="050895"/>
                </a:solidFill>
              </a:rPr>
              <a:t>, </a:t>
            </a:r>
            <a:r>
              <a:rPr lang="ru-RU" sz="4000" b="1" dirty="0" err="1" smtClean="0">
                <a:solidFill>
                  <a:srgbClr val="050895"/>
                </a:solidFill>
              </a:rPr>
              <a:t>сидячи</a:t>
            </a:r>
            <a:r>
              <a:rPr lang="ru-RU" sz="4000" b="1" dirty="0" smtClean="0">
                <a:solidFill>
                  <a:srgbClr val="050895"/>
                </a:solidFill>
              </a:rPr>
              <a:t> </a:t>
            </a:r>
            <a:r>
              <a:rPr lang="ru-RU" sz="4000" b="1" dirty="0" err="1" smtClean="0">
                <a:solidFill>
                  <a:srgbClr val="050895"/>
                </a:solidFill>
              </a:rPr>
              <a:t>нерухомо</a:t>
            </a:r>
            <a:r>
              <a:rPr lang="ru-RU" sz="4000" b="1" dirty="0">
                <a:solidFill>
                  <a:srgbClr val="050895"/>
                </a:solidFill>
              </a:rPr>
              <a:t>, </a:t>
            </a:r>
          </a:p>
          <a:p>
            <a:pPr algn="r" fontAlgn="base"/>
            <a:r>
              <a:rPr lang="uk-UA" sz="4000" b="1" dirty="0">
                <a:solidFill>
                  <a:srgbClr val="050895"/>
                </a:solidFill>
              </a:rPr>
              <a:t>                        </a:t>
            </a:r>
            <a:r>
              <a:rPr lang="ru-RU" sz="4000" b="1" dirty="0" err="1" smtClean="0">
                <a:solidFill>
                  <a:srgbClr val="050895"/>
                </a:solidFill>
              </a:rPr>
              <a:t>однак</a:t>
            </a:r>
            <a:r>
              <a:rPr lang="ru-RU" sz="4000" b="1" dirty="0" smtClean="0">
                <a:solidFill>
                  <a:srgbClr val="050895"/>
                </a:solidFill>
              </a:rPr>
              <a:t> </a:t>
            </a:r>
            <a:r>
              <a:rPr lang="ru-RU" sz="4000" b="1" dirty="0">
                <a:solidFill>
                  <a:srgbClr val="050895"/>
                </a:solidFill>
              </a:rPr>
              <a:t>для </a:t>
            </a:r>
            <a:r>
              <a:rPr lang="ru-RU" sz="4000" b="1" dirty="0" err="1">
                <a:solidFill>
                  <a:srgbClr val="050895"/>
                </a:solidFill>
              </a:rPr>
              <a:t>закріплення</a:t>
            </a:r>
            <a:r>
              <a:rPr lang="ru-RU" sz="4000" b="1" dirty="0">
                <a:solidFill>
                  <a:srgbClr val="050895"/>
                </a:solidFill>
              </a:rPr>
              <a:t> думки </a:t>
            </a:r>
            <a:r>
              <a:rPr lang="ru-RU" sz="4000" b="1" dirty="0" err="1">
                <a:solidFill>
                  <a:srgbClr val="050895"/>
                </a:solidFill>
              </a:rPr>
              <a:t>необхідний</a:t>
            </a:r>
            <a:r>
              <a:rPr lang="ru-RU" sz="4000" b="1" dirty="0">
                <a:solidFill>
                  <a:srgbClr val="050895"/>
                </a:solidFill>
              </a:rPr>
              <a:t> </a:t>
            </a:r>
            <a:r>
              <a:rPr lang="ru-RU" sz="4000" b="1" dirty="0" err="1" smtClean="0">
                <a:solidFill>
                  <a:srgbClr val="050895"/>
                </a:solidFill>
              </a:rPr>
              <a:t>рух</a:t>
            </a:r>
            <a:r>
              <a:rPr lang="ru-RU" sz="4000" b="1" dirty="0" smtClean="0">
                <a:solidFill>
                  <a:srgbClr val="050895"/>
                </a:solidFill>
              </a:rPr>
              <a:t> </a:t>
            </a:r>
            <a:endParaRPr lang="ru-RU" sz="4000" b="1" dirty="0">
              <a:solidFill>
                <a:srgbClr val="050895"/>
              </a:solidFill>
            </a:endParaRPr>
          </a:p>
          <a:p>
            <a:pPr fontAlgn="base"/>
            <a:r>
              <a:rPr lang="uk-UA" sz="3600" b="1" i="1" dirty="0"/>
              <a:t> </a:t>
            </a:r>
            <a:endParaRPr lang="ru-RU" sz="3600" dirty="0"/>
          </a:p>
          <a:p>
            <a:pPr fontAlgn="base"/>
            <a:r>
              <a:rPr lang="uk-UA" sz="3600" i="1" dirty="0"/>
              <a:t>                                                                                                      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354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416824" cy="525658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143" y="-1"/>
            <a:ext cx="9373393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404665"/>
            <a:ext cx="9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b="1" dirty="0" smtClean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6633"/>
            <a:ext cx="8892480" cy="6863417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fontAlgn="base"/>
            <a:r>
              <a:rPr lang="ru-RU" sz="3200" b="1" dirty="0" err="1">
                <a:solidFill>
                  <a:srgbClr val="050895"/>
                </a:solidFill>
              </a:rPr>
              <a:t>Кінезіологічна</a:t>
            </a:r>
            <a:r>
              <a:rPr lang="ru-RU" sz="3200" b="1" dirty="0">
                <a:solidFill>
                  <a:srgbClr val="050895"/>
                </a:solidFill>
              </a:rPr>
              <a:t> </a:t>
            </a:r>
            <a:r>
              <a:rPr lang="ru-RU" sz="3200" b="1" dirty="0" err="1">
                <a:solidFill>
                  <a:srgbClr val="050895"/>
                </a:solidFill>
              </a:rPr>
              <a:t>гімнастика</a:t>
            </a:r>
            <a:r>
              <a:rPr lang="ru-RU" sz="3200" b="1" dirty="0">
                <a:solidFill>
                  <a:srgbClr val="050895"/>
                </a:solidFill>
              </a:rPr>
              <a:t> </a:t>
            </a:r>
            <a:r>
              <a:rPr lang="ru-RU" sz="3200" b="1" dirty="0" err="1" smtClean="0">
                <a:solidFill>
                  <a:srgbClr val="050895"/>
                </a:solidFill>
              </a:rPr>
              <a:t>включає</a:t>
            </a:r>
            <a:r>
              <a:rPr lang="ru-RU" sz="3200" b="1" dirty="0">
                <a:solidFill>
                  <a:srgbClr val="050895"/>
                </a:solidFill>
              </a:rPr>
              <a:t> </a:t>
            </a:r>
            <a:r>
              <a:rPr lang="ru-RU" sz="3200" b="1" dirty="0" smtClean="0">
                <a:solidFill>
                  <a:srgbClr val="050895"/>
                </a:solidFill>
              </a:rPr>
              <a:t> </a:t>
            </a:r>
            <a:r>
              <a:rPr lang="ru-RU" sz="3200" b="1" dirty="0" err="1" smtClean="0">
                <a:solidFill>
                  <a:srgbClr val="050895"/>
                </a:solidFill>
              </a:rPr>
              <a:t>окорухові</a:t>
            </a:r>
            <a:r>
              <a:rPr lang="ru-RU" sz="3200" b="1" dirty="0">
                <a:solidFill>
                  <a:srgbClr val="050895"/>
                </a:solidFill>
              </a:rPr>
              <a:t>, </a:t>
            </a:r>
            <a:r>
              <a:rPr lang="ru-RU" sz="3200" b="1" dirty="0" err="1">
                <a:solidFill>
                  <a:srgbClr val="050895"/>
                </a:solidFill>
              </a:rPr>
              <a:t>дихальні</a:t>
            </a:r>
            <a:r>
              <a:rPr lang="ru-RU" sz="3200" b="1" dirty="0">
                <a:solidFill>
                  <a:srgbClr val="050895"/>
                </a:solidFill>
              </a:rPr>
              <a:t>, </a:t>
            </a:r>
            <a:r>
              <a:rPr lang="ru-RU" sz="3200" b="1" dirty="0" err="1">
                <a:solidFill>
                  <a:srgbClr val="050895"/>
                </a:solidFill>
              </a:rPr>
              <a:t>тілесні</a:t>
            </a:r>
            <a:r>
              <a:rPr lang="ru-RU" sz="3200" b="1" dirty="0">
                <a:solidFill>
                  <a:srgbClr val="050895"/>
                </a:solidFill>
              </a:rPr>
              <a:t> </a:t>
            </a:r>
            <a:r>
              <a:rPr lang="ru-RU" sz="3200" b="1" dirty="0" err="1">
                <a:solidFill>
                  <a:srgbClr val="050895"/>
                </a:solidFill>
              </a:rPr>
              <a:t>вправи</a:t>
            </a:r>
            <a:r>
              <a:rPr lang="ru-RU" sz="3200" b="1" dirty="0">
                <a:solidFill>
                  <a:srgbClr val="050895"/>
                </a:solidFill>
              </a:rPr>
              <a:t>, а </a:t>
            </a:r>
            <a:r>
              <a:rPr lang="ru-RU" sz="3200" b="1" dirty="0" err="1">
                <a:solidFill>
                  <a:srgbClr val="050895"/>
                </a:solidFill>
              </a:rPr>
              <a:t>також</a:t>
            </a:r>
            <a:r>
              <a:rPr lang="ru-RU" sz="3200" b="1" dirty="0">
                <a:solidFill>
                  <a:srgbClr val="050895"/>
                </a:solidFill>
              </a:rPr>
              <a:t> </a:t>
            </a:r>
            <a:r>
              <a:rPr lang="ru-RU" sz="3200" b="1" dirty="0" err="1">
                <a:solidFill>
                  <a:srgbClr val="050895"/>
                </a:solidFill>
              </a:rPr>
              <a:t>завдання</a:t>
            </a:r>
            <a:r>
              <a:rPr lang="ru-RU" sz="3200" b="1" dirty="0">
                <a:solidFill>
                  <a:srgbClr val="050895"/>
                </a:solidFill>
              </a:rPr>
              <a:t> для </a:t>
            </a:r>
            <a:r>
              <a:rPr lang="ru-RU" sz="3200" b="1" dirty="0" err="1">
                <a:solidFill>
                  <a:srgbClr val="050895"/>
                </a:solidFill>
              </a:rPr>
              <a:t>релаксації</a:t>
            </a:r>
            <a:r>
              <a:rPr lang="ru-RU" sz="3200" b="1" dirty="0">
                <a:solidFill>
                  <a:srgbClr val="050895"/>
                </a:solidFill>
              </a:rPr>
              <a:t> та </a:t>
            </a:r>
            <a:r>
              <a:rPr lang="ru-RU" sz="3200" b="1" dirty="0" err="1">
                <a:solidFill>
                  <a:srgbClr val="050895"/>
                </a:solidFill>
              </a:rPr>
              <a:t>розвитку</a:t>
            </a:r>
            <a:r>
              <a:rPr lang="ru-RU" sz="3200" b="1" dirty="0">
                <a:solidFill>
                  <a:srgbClr val="050895"/>
                </a:solidFill>
              </a:rPr>
              <a:t> </a:t>
            </a:r>
            <a:r>
              <a:rPr lang="ru-RU" sz="3200" b="1" dirty="0" err="1">
                <a:solidFill>
                  <a:srgbClr val="050895"/>
                </a:solidFill>
              </a:rPr>
              <a:t>дрібної</a:t>
            </a:r>
            <a:r>
              <a:rPr lang="ru-RU" sz="3200" b="1" dirty="0">
                <a:solidFill>
                  <a:srgbClr val="050895"/>
                </a:solidFill>
              </a:rPr>
              <a:t> моторики. </a:t>
            </a:r>
            <a:endParaRPr lang="ru-RU" sz="3200" b="1" dirty="0" smtClean="0">
              <a:solidFill>
                <a:srgbClr val="050895"/>
              </a:solidFill>
            </a:endParaRPr>
          </a:p>
          <a:p>
            <a:pPr fontAlgn="base"/>
            <a:r>
              <a:rPr lang="ru-RU" sz="3200" b="1" dirty="0" smtClean="0">
                <a:solidFill>
                  <a:srgbClr val="050895"/>
                </a:solidFill>
              </a:rPr>
              <a:t>Вона </a:t>
            </a:r>
            <a:r>
              <a:rPr lang="ru-RU" sz="3200" b="1" dirty="0" err="1">
                <a:solidFill>
                  <a:srgbClr val="050895"/>
                </a:solidFill>
              </a:rPr>
              <a:t>базується</a:t>
            </a:r>
            <a:r>
              <a:rPr lang="ru-RU" sz="3200" b="1" dirty="0">
                <a:solidFill>
                  <a:srgbClr val="050895"/>
                </a:solidFill>
              </a:rPr>
              <a:t> </a:t>
            </a:r>
            <a:r>
              <a:rPr lang="ru-RU" sz="3200" b="1" dirty="0" smtClean="0">
                <a:solidFill>
                  <a:srgbClr val="050895"/>
                </a:solidFill>
              </a:rPr>
              <a:t>на</a:t>
            </a:r>
          </a:p>
          <a:p>
            <a:pPr fontAlgn="base"/>
            <a:r>
              <a:rPr lang="ru-RU" sz="3200" b="1" dirty="0" smtClean="0">
                <a:solidFill>
                  <a:srgbClr val="050895"/>
                </a:solidFill>
              </a:rPr>
              <a:t> </a:t>
            </a:r>
            <a:r>
              <a:rPr lang="ru-RU" sz="3200" b="1" dirty="0" err="1">
                <a:solidFill>
                  <a:srgbClr val="050895"/>
                </a:solidFill>
              </a:rPr>
              <a:t>двох</a:t>
            </a:r>
            <a:r>
              <a:rPr lang="ru-RU" sz="3200" b="1" dirty="0">
                <a:solidFill>
                  <a:srgbClr val="050895"/>
                </a:solidFill>
              </a:rPr>
              <a:t> типах </a:t>
            </a:r>
            <a:r>
              <a:rPr lang="ru-RU" sz="3200" b="1" dirty="0" err="1">
                <a:solidFill>
                  <a:srgbClr val="050895"/>
                </a:solidFill>
              </a:rPr>
              <a:t>руху</a:t>
            </a:r>
            <a:r>
              <a:rPr lang="ru-RU" sz="3200" b="1" dirty="0">
                <a:solidFill>
                  <a:srgbClr val="050895"/>
                </a:solidFill>
              </a:rPr>
              <a:t>: </a:t>
            </a:r>
          </a:p>
          <a:p>
            <a:pPr marL="514350" indent="-514350">
              <a:buAutoNum type="arabicPeriod"/>
            </a:pPr>
            <a:endParaRPr lang="ru-RU" sz="2800" b="1" i="1" dirty="0" smtClean="0">
              <a:solidFill>
                <a:srgbClr val="050895"/>
              </a:solidFill>
            </a:endParaRPr>
          </a:p>
          <a:p>
            <a:pPr marL="514350" indent="-514350">
              <a:buAutoNum type="arabicPeriod"/>
            </a:pPr>
            <a:r>
              <a:rPr lang="ru-RU" sz="2800" b="1" i="1" dirty="0" smtClean="0">
                <a:solidFill>
                  <a:srgbClr val="050895"/>
                </a:solidFill>
              </a:rPr>
              <a:t>Рух</a:t>
            </a:r>
            <a:r>
              <a:rPr lang="ru-RU" sz="2800" b="1" i="1" dirty="0">
                <a:solidFill>
                  <a:srgbClr val="050895"/>
                </a:solidFill>
              </a:rPr>
              <a:t>, </a:t>
            </a:r>
            <a:r>
              <a:rPr lang="ru-RU" sz="2800" b="1" i="1" dirty="0" err="1">
                <a:solidFill>
                  <a:srgbClr val="050895"/>
                </a:solidFill>
              </a:rPr>
              <a:t>що</a:t>
            </a:r>
            <a:r>
              <a:rPr lang="ru-RU" sz="2800" b="1" i="1" dirty="0">
                <a:solidFill>
                  <a:srgbClr val="050895"/>
                </a:solidFill>
              </a:rPr>
              <a:t> </a:t>
            </a:r>
            <a:r>
              <a:rPr lang="ru-RU" sz="2800" b="1" i="1" dirty="0" err="1">
                <a:solidFill>
                  <a:srgbClr val="050895"/>
                </a:solidFill>
              </a:rPr>
              <a:t>перетинає</a:t>
            </a:r>
            <a:r>
              <a:rPr lang="ru-RU" sz="2800" b="1" i="1" dirty="0">
                <a:solidFill>
                  <a:srgbClr val="050895"/>
                </a:solidFill>
              </a:rPr>
              <a:t> середину </a:t>
            </a:r>
            <a:r>
              <a:rPr lang="ru-RU" sz="2800" b="1" i="1" dirty="0" err="1">
                <a:solidFill>
                  <a:srgbClr val="050895"/>
                </a:solidFill>
              </a:rPr>
              <a:t>тіла</a:t>
            </a:r>
            <a:r>
              <a:rPr lang="ru-RU" sz="2800" b="1" i="1" dirty="0">
                <a:solidFill>
                  <a:srgbClr val="050895"/>
                </a:solidFill>
              </a:rPr>
              <a:t>. </a:t>
            </a:r>
            <a:endParaRPr lang="ru-RU" sz="2800" b="1" i="1" dirty="0" smtClean="0">
              <a:solidFill>
                <a:srgbClr val="050895"/>
              </a:solidFill>
            </a:endParaRPr>
          </a:p>
          <a:p>
            <a:r>
              <a:rPr lang="ru-RU" sz="2800" b="1" i="1" dirty="0" err="1" smtClean="0">
                <a:solidFill>
                  <a:srgbClr val="050895"/>
                </a:solidFill>
              </a:rPr>
              <a:t>Такі</a:t>
            </a:r>
            <a:r>
              <a:rPr lang="ru-RU" sz="2800" b="1" i="1" dirty="0" smtClean="0">
                <a:solidFill>
                  <a:srgbClr val="050895"/>
                </a:solidFill>
              </a:rPr>
              <a:t> </a:t>
            </a:r>
            <a:r>
              <a:rPr lang="ru-RU" sz="2800" b="1" i="1" dirty="0" err="1">
                <a:solidFill>
                  <a:srgbClr val="050895"/>
                </a:solidFill>
              </a:rPr>
              <a:t>рухи</a:t>
            </a:r>
            <a:r>
              <a:rPr lang="ru-RU" sz="2800" b="1" i="1" dirty="0">
                <a:solidFill>
                  <a:srgbClr val="050895"/>
                </a:solidFill>
              </a:rPr>
              <a:t> максимально </a:t>
            </a:r>
            <a:endParaRPr lang="ru-RU" sz="2800" b="1" i="1" dirty="0" smtClean="0">
              <a:solidFill>
                <a:srgbClr val="050895"/>
              </a:solidFill>
            </a:endParaRPr>
          </a:p>
          <a:p>
            <a:r>
              <a:rPr lang="ru-RU" sz="2800" b="1" i="1" dirty="0" err="1" smtClean="0">
                <a:solidFill>
                  <a:srgbClr val="050895"/>
                </a:solidFill>
              </a:rPr>
              <a:t>координують</a:t>
            </a:r>
            <a:r>
              <a:rPr lang="ru-RU" sz="2800" b="1" i="1" dirty="0" smtClean="0">
                <a:solidFill>
                  <a:srgbClr val="050895"/>
                </a:solidFill>
              </a:rPr>
              <a:t> </a:t>
            </a:r>
            <a:r>
              <a:rPr lang="ru-RU" sz="2800" b="1" i="1" dirty="0" err="1">
                <a:solidFill>
                  <a:srgbClr val="050895"/>
                </a:solidFill>
              </a:rPr>
              <a:t>рух</a:t>
            </a:r>
            <a:r>
              <a:rPr lang="ru-RU" sz="2800" b="1" i="1" dirty="0">
                <a:solidFill>
                  <a:srgbClr val="050895"/>
                </a:solidFill>
              </a:rPr>
              <a:t> і </a:t>
            </a:r>
            <a:r>
              <a:rPr lang="ru-RU" sz="2800" b="1" i="1" dirty="0" smtClean="0">
                <a:solidFill>
                  <a:srgbClr val="050895"/>
                </a:solidFill>
              </a:rPr>
              <a:t>думку.</a:t>
            </a:r>
          </a:p>
          <a:p>
            <a:endParaRPr lang="ru-RU" sz="2800" dirty="0"/>
          </a:p>
          <a:p>
            <a:r>
              <a:rPr lang="ru-RU" sz="2800" b="1" i="1" dirty="0" smtClean="0">
                <a:solidFill>
                  <a:srgbClr val="050895"/>
                </a:solidFill>
              </a:rPr>
              <a:t>2. Однобокий </a:t>
            </a:r>
            <a:r>
              <a:rPr lang="ru-RU" sz="2800" b="1" i="1" dirty="0" err="1">
                <a:solidFill>
                  <a:srgbClr val="050895"/>
                </a:solidFill>
              </a:rPr>
              <a:t>рух</a:t>
            </a:r>
            <a:r>
              <a:rPr lang="ru-RU" sz="2800" b="1" i="1" dirty="0">
                <a:solidFill>
                  <a:srgbClr val="050895"/>
                </a:solidFill>
              </a:rPr>
              <a:t> </a:t>
            </a:r>
            <a:r>
              <a:rPr lang="ru-RU" sz="2800" b="1" i="1" dirty="0" err="1">
                <a:solidFill>
                  <a:srgbClr val="050895"/>
                </a:solidFill>
              </a:rPr>
              <a:t>тіла</a:t>
            </a:r>
            <a:r>
              <a:rPr lang="ru-RU" sz="2800" b="1" i="1" dirty="0">
                <a:solidFill>
                  <a:srgbClr val="050895"/>
                </a:solidFill>
              </a:rPr>
              <a:t>. </a:t>
            </a:r>
            <a:endParaRPr lang="ru-RU" sz="2800" b="1" i="1" dirty="0" smtClean="0">
              <a:solidFill>
                <a:srgbClr val="050895"/>
              </a:solidFill>
            </a:endParaRPr>
          </a:p>
          <a:p>
            <a:r>
              <a:rPr lang="ru-RU" sz="2800" b="1" i="1" dirty="0" err="1" smtClean="0">
                <a:solidFill>
                  <a:srgbClr val="050895"/>
                </a:solidFill>
              </a:rPr>
              <a:t>Цей</a:t>
            </a:r>
            <a:r>
              <a:rPr lang="ru-RU" sz="2800" b="1" i="1" dirty="0" smtClean="0">
                <a:solidFill>
                  <a:srgbClr val="050895"/>
                </a:solidFill>
              </a:rPr>
              <a:t> </a:t>
            </a:r>
            <a:r>
              <a:rPr lang="ru-RU" sz="2800" b="1" i="1" dirty="0">
                <a:solidFill>
                  <a:srgbClr val="050895"/>
                </a:solidFill>
              </a:rPr>
              <a:t>тип </a:t>
            </a:r>
            <a:r>
              <a:rPr lang="ru-RU" sz="2800" b="1" i="1" dirty="0" err="1">
                <a:solidFill>
                  <a:srgbClr val="050895"/>
                </a:solidFill>
              </a:rPr>
              <a:t>руху</a:t>
            </a:r>
            <a:r>
              <a:rPr lang="ru-RU" sz="2800" b="1" i="1" dirty="0">
                <a:solidFill>
                  <a:srgbClr val="050895"/>
                </a:solidFill>
              </a:rPr>
              <a:t>, </a:t>
            </a:r>
            <a:r>
              <a:rPr lang="ru-RU" sz="2800" b="1" i="1" dirty="0" err="1">
                <a:solidFill>
                  <a:srgbClr val="050895"/>
                </a:solidFill>
              </a:rPr>
              <a:t>навпаки</a:t>
            </a:r>
            <a:r>
              <a:rPr lang="ru-RU" sz="2800" b="1" i="1" dirty="0">
                <a:solidFill>
                  <a:srgbClr val="050895"/>
                </a:solidFill>
              </a:rPr>
              <a:t>, </a:t>
            </a:r>
            <a:endParaRPr lang="ru-RU" sz="2800" b="1" i="1" dirty="0" smtClean="0">
              <a:solidFill>
                <a:srgbClr val="050895"/>
              </a:solidFill>
            </a:endParaRPr>
          </a:p>
          <a:p>
            <a:r>
              <a:rPr lang="ru-RU" sz="2800" b="1" i="1" dirty="0" err="1" smtClean="0">
                <a:solidFill>
                  <a:srgbClr val="050895"/>
                </a:solidFill>
              </a:rPr>
              <a:t>призводить</a:t>
            </a:r>
            <a:r>
              <a:rPr lang="ru-RU" sz="2800" b="1" i="1" dirty="0" smtClean="0">
                <a:solidFill>
                  <a:srgbClr val="050895"/>
                </a:solidFill>
              </a:rPr>
              <a:t> </a:t>
            </a:r>
            <a:r>
              <a:rPr lang="ru-RU" sz="2800" b="1" i="1" dirty="0">
                <a:solidFill>
                  <a:srgbClr val="050895"/>
                </a:solidFill>
              </a:rPr>
              <a:t>до </a:t>
            </a:r>
            <a:r>
              <a:rPr lang="ru-RU" sz="2800" b="1" i="1" dirty="0" err="1">
                <a:solidFill>
                  <a:srgbClr val="050895"/>
                </a:solidFill>
              </a:rPr>
              <a:t>статичної</a:t>
            </a:r>
            <a:r>
              <a:rPr lang="ru-RU" sz="2800" b="1" i="1" dirty="0">
                <a:solidFill>
                  <a:srgbClr val="050895"/>
                </a:solidFill>
              </a:rPr>
              <a:t> </a:t>
            </a:r>
            <a:r>
              <a:rPr lang="ru-RU" sz="2800" b="1" i="1" dirty="0" err="1">
                <a:solidFill>
                  <a:srgbClr val="050895"/>
                </a:solidFill>
              </a:rPr>
              <a:t>поведінки</a:t>
            </a:r>
            <a:r>
              <a:rPr lang="ru-RU" sz="2800" b="1" i="1" dirty="0" smtClean="0">
                <a:solidFill>
                  <a:srgbClr val="050895"/>
                </a:solidFill>
              </a:rPr>
              <a:t>,</a:t>
            </a:r>
          </a:p>
          <a:p>
            <a:r>
              <a:rPr lang="ru-RU" sz="2800" b="1" i="1" dirty="0" smtClean="0">
                <a:solidFill>
                  <a:srgbClr val="050895"/>
                </a:solidFill>
              </a:rPr>
              <a:t> </a:t>
            </a:r>
            <a:r>
              <a:rPr lang="ru-RU" sz="2800" b="1" i="1" dirty="0" err="1">
                <a:solidFill>
                  <a:srgbClr val="050895"/>
                </a:solidFill>
              </a:rPr>
              <a:t>зосередження</a:t>
            </a:r>
            <a:r>
              <a:rPr lang="ru-RU" sz="2800" b="1" i="1" dirty="0">
                <a:solidFill>
                  <a:srgbClr val="050895"/>
                </a:solidFill>
              </a:rPr>
              <a:t> і </a:t>
            </a:r>
            <a:r>
              <a:rPr lang="ru-RU" sz="2800" b="1" i="1" dirty="0" err="1">
                <a:solidFill>
                  <a:srgbClr val="050895"/>
                </a:solidFill>
              </a:rPr>
              <a:t>концентрації</a:t>
            </a:r>
            <a:r>
              <a:rPr lang="ru-RU" sz="2800" b="1" i="1" dirty="0">
                <a:solidFill>
                  <a:srgbClr val="050895"/>
                </a:solidFill>
              </a:rPr>
              <a:t> </a:t>
            </a:r>
            <a:r>
              <a:rPr lang="ru-RU" sz="2800" b="1" i="1" dirty="0" err="1">
                <a:solidFill>
                  <a:srgbClr val="050895"/>
                </a:solidFill>
              </a:rPr>
              <a:t>свідомості</a:t>
            </a:r>
            <a:r>
              <a:rPr lang="ru-RU" sz="2800" b="1" i="1" dirty="0">
                <a:solidFill>
                  <a:srgbClr val="050895"/>
                </a:solidFill>
              </a:rPr>
              <a:t>.</a:t>
            </a:r>
          </a:p>
          <a:p>
            <a:pPr marL="514350" indent="-514350">
              <a:buAutoNum type="arabicPeriod"/>
            </a:pPr>
            <a:endParaRPr lang="ru-RU" sz="2800" b="1" i="1" dirty="0">
              <a:solidFill>
                <a:srgbClr val="050895"/>
              </a:solidFill>
            </a:endParaRPr>
          </a:p>
        </p:txBody>
      </p:sp>
      <p:pic>
        <p:nvPicPr>
          <p:cNvPr id="2050" name="Picture 2" descr="КИНЕЗИОЛОГИЯ ДЛЯ ДЕТЕЙ - Монтессори-центр &quot;Бусинк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832" y="1772816"/>
            <a:ext cx="2925688" cy="3501753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03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416824" cy="525658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143" y="-1"/>
            <a:ext cx="9373393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404665"/>
            <a:ext cx="9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b="1" dirty="0" smtClean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0"/>
            <a:ext cx="7272808" cy="6494085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uk-UA" sz="3200" b="1" dirty="0" err="1">
                <a:solidFill>
                  <a:srgbClr val="050895"/>
                </a:solidFill>
              </a:rPr>
              <a:t>Кінезіологічні</a:t>
            </a:r>
            <a:r>
              <a:rPr lang="uk-UA" sz="3200" b="1" dirty="0">
                <a:solidFill>
                  <a:srgbClr val="050895"/>
                </a:solidFill>
              </a:rPr>
              <a:t> вправи допомагають зняти емоційне напруження, </a:t>
            </a:r>
            <a:endParaRPr lang="uk-UA" sz="3200" b="1" dirty="0" smtClean="0">
              <a:solidFill>
                <a:srgbClr val="050895"/>
              </a:solidFill>
            </a:endParaRPr>
          </a:p>
          <a:p>
            <a:r>
              <a:rPr lang="uk-UA" sz="3200" b="1" dirty="0" smtClean="0">
                <a:solidFill>
                  <a:srgbClr val="050895"/>
                </a:solidFill>
              </a:rPr>
              <a:t>поліпшити </a:t>
            </a:r>
            <a:r>
              <a:rPr lang="uk-UA" sz="3200" b="1" dirty="0">
                <a:solidFill>
                  <a:srgbClr val="050895"/>
                </a:solidFill>
              </a:rPr>
              <a:t>дисципліну, </a:t>
            </a:r>
            <a:endParaRPr lang="uk-UA" sz="3200" b="1" dirty="0" smtClean="0">
              <a:solidFill>
                <a:srgbClr val="050895"/>
              </a:solidFill>
            </a:endParaRPr>
          </a:p>
          <a:p>
            <a:r>
              <a:rPr lang="uk-UA" sz="3200" b="1" dirty="0" smtClean="0">
                <a:solidFill>
                  <a:srgbClr val="050895"/>
                </a:solidFill>
              </a:rPr>
              <a:t>підвищити </a:t>
            </a:r>
          </a:p>
          <a:p>
            <a:r>
              <a:rPr lang="uk-UA" sz="3200" b="1" dirty="0" smtClean="0">
                <a:solidFill>
                  <a:srgbClr val="050895"/>
                </a:solidFill>
              </a:rPr>
              <a:t>якість комунікації</a:t>
            </a:r>
          </a:p>
          <a:p>
            <a:r>
              <a:rPr lang="uk-UA" sz="3200" b="1" dirty="0" smtClean="0">
                <a:solidFill>
                  <a:srgbClr val="050895"/>
                </a:solidFill>
              </a:rPr>
              <a:t> </a:t>
            </a:r>
            <a:r>
              <a:rPr lang="uk-UA" sz="3200" b="1" dirty="0">
                <a:solidFill>
                  <a:srgbClr val="050895"/>
                </a:solidFill>
              </a:rPr>
              <a:t>між педагогом і дітьми, </a:t>
            </a:r>
            <a:endParaRPr lang="uk-UA" sz="3200" b="1" dirty="0" smtClean="0">
              <a:solidFill>
                <a:srgbClr val="050895"/>
              </a:solidFill>
            </a:endParaRPr>
          </a:p>
          <a:p>
            <a:r>
              <a:rPr lang="uk-UA" sz="3200" b="1" dirty="0" smtClean="0">
                <a:solidFill>
                  <a:srgbClr val="050895"/>
                </a:solidFill>
              </a:rPr>
              <a:t>Створити</a:t>
            </a:r>
          </a:p>
          <a:p>
            <a:r>
              <a:rPr lang="uk-UA" sz="3200" b="1" dirty="0" smtClean="0">
                <a:solidFill>
                  <a:srgbClr val="050895"/>
                </a:solidFill>
              </a:rPr>
              <a:t> </a:t>
            </a:r>
            <a:r>
              <a:rPr lang="uk-UA" sz="3200" b="1" dirty="0">
                <a:solidFill>
                  <a:srgbClr val="050895"/>
                </a:solidFill>
              </a:rPr>
              <a:t>позитивну атмосферу, </a:t>
            </a:r>
            <a:endParaRPr lang="uk-UA" sz="3200" b="1" dirty="0" smtClean="0">
              <a:solidFill>
                <a:srgbClr val="050895"/>
              </a:solidFill>
            </a:endParaRPr>
          </a:p>
          <a:p>
            <a:r>
              <a:rPr lang="uk-UA" sz="3200" b="1" dirty="0" smtClean="0">
                <a:solidFill>
                  <a:srgbClr val="050895"/>
                </a:solidFill>
              </a:rPr>
              <a:t>підвищити </a:t>
            </a:r>
          </a:p>
          <a:p>
            <a:r>
              <a:rPr lang="uk-UA" sz="3200" b="1" dirty="0" smtClean="0">
                <a:solidFill>
                  <a:srgbClr val="050895"/>
                </a:solidFill>
              </a:rPr>
              <a:t>мотивацію </a:t>
            </a:r>
            <a:r>
              <a:rPr lang="uk-UA" sz="3200" b="1" dirty="0">
                <a:solidFill>
                  <a:srgbClr val="050895"/>
                </a:solidFill>
              </a:rPr>
              <a:t>до навчання, </a:t>
            </a:r>
            <a:r>
              <a:rPr lang="uk-UA" sz="3200" b="1" dirty="0" smtClean="0">
                <a:solidFill>
                  <a:srgbClr val="050895"/>
                </a:solidFill>
              </a:rPr>
              <a:t>підтримувати</a:t>
            </a:r>
          </a:p>
          <a:p>
            <a:r>
              <a:rPr lang="uk-UA" sz="3200" b="1" dirty="0" smtClean="0">
                <a:solidFill>
                  <a:srgbClr val="050895"/>
                </a:solidFill>
              </a:rPr>
              <a:t> </a:t>
            </a:r>
            <a:r>
              <a:rPr lang="uk-UA" sz="3200" b="1" dirty="0">
                <a:solidFill>
                  <a:srgbClr val="050895"/>
                </a:solidFill>
              </a:rPr>
              <a:t>фізичну </a:t>
            </a:r>
            <a:r>
              <a:rPr lang="uk-UA" sz="3200" b="1" dirty="0" smtClean="0">
                <a:solidFill>
                  <a:srgbClr val="050895"/>
                </a:solidFill>
              </a:rPr>
              <a:t>активність</a:t>
            </a:r>
          </a:p>
          <a:p>
            <a:r>
              <a:rPr lang="uk-UA" sz="3200" b="1" dirty="0" smtClean="0">
                <a:solidFill>
                  <a:srgbClr val="050895"/>
                </a:solidFill>
              </a:rPr>
              <a:t> </a:t>
            </a:r>
            <a:r>
              <a:rPr lang="uk-UA" sz="3200" b="1" dirty="0">
                <a:solidFill>
                  <a:srgbClr val="050895"/>
                </a:solidFill>
              </a:rPr>
              <a:t>дітей протягом дня </a:t>
            </a:r>
            <a:r>
              <a:rPr lang="uk-UA" sz="3200" b="1" dirty="0" smtClean="0">
                <a:solidFill>
                  <a:srgbClr val="050895"/>
                </a:solidFill>
              </a:rPr>
              <a:t> </a:t>
            </a:r>
            <a:endParaRPr lang="ru-RU" sz="3200" b="1" dirty="0">
              <a:solidFill>
                <a:srgbClr val="050895"/>
              </a:solidFill>
            </a:endParaRPr>
          </a:p>
        </p:txBody>
      </p:sp>
      <p:pic>
        <p:nvPicPr>
          <p:cNvPr id="3074" name="Picture 2" descr="Кінезіологічні вправи для дітей, які покращують увагу і пам'ять - Затиш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930" y="560460"/>
            <a:ext cx="3037706" cy="232643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Використання кінезіологічних вправ під час занять практичного психолога. -  ДНЗ №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795" y="3068960"/>
            <a:ext cx="4422180" cy="331236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95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416824" cy="525658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143" y="-1"/>
            <a:ext cx="9373393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404665"/>
            <a:ext cx="9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b="1" dirty="0" smtClean="0">
              <a:solidFill>
                <a:srgbClr val="002060"/>
              </a:solidFill>
            </a:endParaRPr>
          </a:p>
        </p:txBody>
      </p:sp>
      <p:pic>
        <p:nvPicPr>
          <p:cNvPr id="9" name="Рисунок 8" descr="https://fs01.vseosvita.ua/01009f76-35ae/0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3" y="0"/>
            <a:ext cx="5556407" cy="27089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11560" y="2690336"/>
            <a:ext cx="8532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050895"/>
                </a:solidFill>
              </a:rPr>
              <a:t>Мозок</a:t>
            </a:r>
            <a:r>
              <a:rPr lang="ru-RU" sz="3600" b="1" dirty="0">
                <a:solidFill>
                  <a:srgbClr val="050895"/>
                </a:solidFill>
              </a:rPr>
              <a:t> </a:t>
            </a:r>
            <a:r>
              <a:rPr lang="ru-RU" sz="3600" b="1" dirty="0" err="1">
                <a:solidFill>
                  <a:srgbClr val="050895"/>
                </a:solidFill>
              </a:rPr>
              <a:t>людини</a:t>
            </a:r>
            <a:r>
              <a:rPr lang="ru-RU" sz="3600" b="1" dirty="0">
                <a:solidFill>
                  <a:srgbClr val="050895"/>
                </a:solidFill>
              </a:rPr>
              <a:t> – </a:t>
            </a:r>
            <a:r>
              <a:rPr lang="ru-RU" sz="3600" b="1" dirty="0" err="1">
                <a:solidFill>
                  <a:srgbClr val="050895"/>
                </a:solidFill>
              </a:rPr>
              <a:t>це</a:t>
            </a:r>
            <a:r>
              <a:rPr lang="ru-RU" sz="3600" b="1" dirty="0">
                <a:solidFill>
                  <a:srgbClr val="050895"/>
                </a:solidFill>
              </a:rPr>
              <a:t> </a:t>
            </a:r>
            <a:r>
              <a:rPr lang="ru-RU" sz="3600" b="1" dirty="0" err="1">
                <a:solidFill>
                  <a:srgbClr val="050895"/>
                </a:solidFill>
              </a:rPr>
              <a:t>співдружність</a:t>
            </a:r>
            <a:r>
              <a:rPr lang="ru-RU" sz="3600" b="1" dirty="0">
                <a:solidFill>
                  <a:srgbClr val="050895"/>
                </a:solidFill>
              </a:rPr>
              <a:t> </a:t>
            </a:r>
            <a:r>
              <a:rPr lang="ru-RU" sz="3600" b="1" dirty="0" err="1">
                <a:solidFill>
                  <a:srgbClr val="050895"/>
                </a:solidFill>
              </a:rPr>
              <a:t>функціонально</a:t>
            </a:r>
            <a:r>
              <a:rPr lang="ru-RU" sz="3600" b="1" dirty="0">
                <a:solidFill>
                  <a:srgbClr val="050895"/>
                </a:solidFill>
              </a:rPr>
              <a:t> </a:t>
            </a:r>
            <a:r>
              <a:rPr lang="ru-RU" sz="3600" b="1" dirty="0" err="1">
                <a:solidFill>
                  <a:srgbClr val="050895"/>
                </a:solidFill>
              </a:rPr>
              <a:t>асиметричних</a:t>
            </a:r>
            <a:r>
              <a:rPr lang="ru-RU" sz="3600" b="1" dirty="0">
                <a:solidFill>
                  <a:srgbClr val="050895"/>
                </a:solidFill>
              </a:rPr>
              <a:t> </a:t>
            </a:r>
            <a:r>
              <a:rPr lang="ru-RU" sz="3600" b="1" dirty="0" err="1">
                <a:solidFill>
                  <a:srgbClr val="050895"/>
                </a:solidFill>
              </a:rPr>
              <a:t>півкуль</a:t>
            </a:r>
            <a:r>
              <a:rPr lang="ru-RU" sz="3600" b="1" dirty="0" smtClean="0">
                <a:solidFill>
                  <a:srgbClr val="050895"/>
                </a:solidFill>
              </a:rPr>
              <a:t>:</a:t>
            </a:r>
          </a:p>
          <a:p>
            <a:r>
              <a:rPr lang="ru-RU" sz="3600" b="1" dirty="0" smtClean="0">
                <a:solidFill>
                  <a:srgbClr val="050895"/>
                </a:solidFill>
              </a:rPr>
              <a:t> </a:t>
            </a:r>
            <a:r>
              <a:rPr lang="ru-RU" sz="3600" b="1" dirty="0" err="1">
                <a:solidFill>
                  <a:srgbClr val="050895"/>
                </a:solidFill>
              </a:rPr>
              <a:t>лівої</a:t>
            </a:r>
            <a:r>
              <a:rPr lang="ru-RU" sz="3600" b="1" dirty="0">
                <a:solidFill>
                  <a:srgbClr val="050895"/>
                </a:solidFill>
              </a:rPr>
              <a:t> і </a:t>
            </a:r>
            <a:r>
              <a:rPr lang="ru-RU" sz="3600" b="1" dirty="0" err="1">
                <a:solidFill>
                  <a:srgbClr val="050895"/>
                </a:solidFill>
              </a:rPr>
              <a:t>правої</a:t>
            </a:r>
            <a:r>
              <a:rPr lang="ru-RU" sz="3600" b="1" dirty="0">
                <a:solidFill>
                  <a:srgbClr val="050895"/>
                </a:solidFill>
              </a:rPr>
              <a:t>. </a:t>
            </a:r>
            <a:r>
              <a:rPr lang="ru-RU" sz="3600" b="1" dirty="0" err="1">
                <a:solidFill>
                  <a:srgbClr val="050895"/>
                </a:solidFill>
              </a:rPr>
              <a:t>Кожна</a:t>
            </a:r>
            <a:r>
              <a:rPr lang="ru-RU" sz="3600" b="1" dirty="0">
                <a:solidFill>
                  <a:srgbClr val="050895"/>
                </a:solidFill>
              </a:rPr>
              <a:t> з них не </a:t>
            </a:r>
            <a:r>
              <a:rPr lang="ru-RU" sz="3600" b="1" dirty="0" err="1" smtClean="0">
                <a:solidFill>
                  <a:srgbClr val="050895"/>
                </a:solidFill>
              </a:rPr>
              <a:t>являється</a:t>
            </a:r>
            <a:r>
              <a:rPr lang="ru-RU" sz="3600" b="1" dirty="0" smtClean="0">
                <a:solidFill>
                  <a:srgbClr val="050895"/>
                </a:solidFill>
              </a:rPr>
              <a:t> </a:t>
            </a:r>
            <a:r>
              <a:rPr lang="ru-RU" sz="3600" b="1" dirty="0" err="1" smtClean="0">
                <a:solidFill>
                  <a:srgbClr val="050895"/>
                </a:solidFill>
              </a:rPr>
              <a:t>дзеркальним</a:t>
            </a:r>
            <a:r>
              <a:rPr lang="ru-RU" sz="3600" b="1" dirty="0" smtClean="0">
                <a:solidFill>
                  <a:srgbClr val="050895"/>
                </a:solidFill>
              </a:rPr>
              <a:t> </a:t>
            </a:r>
            <a:r>
              <a:rPr lang="ru-RU" sz="3600" b="1" dirty="0" err="1" smtClean="0">
                <a:solidFill>
                  <a:srgbClr val="050895"/>
                </a:solidFill>
              </a:rPr>
              <a:t>відображенням</a:t>
            </a:r>
            <a:r>
              <a:rPr lang="ru-RU" sz="3600" b="1" dirty="0" smtClean="0">
                <a:solidFill>
                  <a:srgbClr val="050895"/>
                </a:solidFill>
              </a:rPr>
              <a:t> </a:t>
            </a:r>
            <a:r>
              <a:rPr lang="ru-RU" sz="3600" b="1" dirty="0">
                <a:solidFill>
                  <a:srgbClr val="050895"/>
                </a:solidFill>
              </a:rPr>
              <a:t>одна </a:t>
            </a:r>
            <a:r>
              <a:rPr lang="ru-RU" sz="3600" b="1" dirty="0" err="1">
                <a:solidFill>
                  <a:srgbClr val="050895"/>
                </a:solidFill>
              </a:rPr>
              <a:t>одної</a:t>
            </a:r>
            <a:r>
              <a:rPr lang="ru-RU" sz="3600" b="1" dirty="0">
                <a:solidFill>
                  <a:srgbClr val="050895"/>
                </a:solidFill>
              </a:rPr>
              <a:t>, а є </a:t>
            </a:r>
            <a:r>
              <a:rPr lang="ru-RU" sz="3600" b="1" dirty="0" err="1">
                <a:solidFill>
                  <a:srgbClr val="050895"/>
                </a:solidFill>
              </a:rPr>
              <a:t>необхідним</a:t>
            </a:r>
            <a:r>
              <a:rPr lang="ru-RU" sz="3600" b="1" dirty="0">
                <a:solidFill>
                  <a:srgbClr val="050895"/>
                </a:solidFill>
              </a:rPr>
              <a:t> </a:t>
            </a:r>
            <a:r>
              <a:rPr lang="ru-RU" sz="3600" b="1" dirty="0" err="1">
                <a:solidFill>
                  <a:srgbClr val="050895"/>
                </a:solidFill>
              </a:rPr>
              <a:t>доповненням</a:t>
            </a:r>
            <a:r>
              <a:rPr lang="ru-RU" sz="3600" b="1" dirty="0">
                <a:solidFill>
                  <a:srgbClr val="050895"/>
                </a:solidFill>
              </a:rPr>
              <a:t> </a:t>
            </a:r>
            <a:r>
              <a:rPr lang="ru-RU" sz="3600" b="1" dirty="0" smtClean="0">
                <a:solidFill>
                  <a:srgbClr val="050895"/>
                </a:solidFill>
              </a:rPr>
              <a:t> </a:t>
            </a:r>
            <a:endParaRPr lang="ru-RU" sz="3600" b="1" dirty="0">
              <a:solidFill>
                <a:srgbClr val="0508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8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416824" cy="525658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644" t="-711" r="22967" b="1"/>
          <a:stretch/>
        </p:blipFill>
        <p:spPr>
          <a:xfrm>
            <a:off x="-389922" y="-315416"/>
            <a:ext cx="9858937" cy="73112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52536" y="-99391"/>
            <a:ext cx="9577063" cy="75097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endParaRPr lang="uk-UA" sz="4400" b="1" dirty="0" smtClean="0"/>
          </a:p>
          <a:p>
            <a:pPr lvl="0" algn="ctr"/>
            <a:r>
              <a:rPr lang="uk-UA" sz="3200" b="1" i="1" dirty="0" smtClean="0">
                <a:solidFill>
                  <a:srgbClr val="050895"/>
                </a:solidFill>
              </a:rPr>
              <a:t>Методично-інформаційний</a:t>
            </a:r>
          </a:p>
          <a:p>
            <a:pPr lvl="0" algn="ctr"/>
            <a:r>
              <a:rPr lang="uk-UA" sz="3200" b="1" i="1" dirty="0" smtClean="0">
                <a:solidFill>
                  <a:srgbClr val="050895"/>
                </a:solidFill>
              </a:rPr>
              <a:t> меседж</a:t>
            </a:r>
          </a:p>
          <a:p>
            <a:pPr lvl="0" algn="ctr"/>
            <a:endParaRPr lang="uk-UA" sz="4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r>
              <a:rPr lang="uk-UA" sz="4800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uk-UA" sz="5400" b="1" dirty="0" smtClean="0">
                <a:solidFill>
                  <a:schemeClr val="accent6">
                    <a:lumMod val="50000"/>
                  </a:schemeClr>
                </a:solidFill>
              </a:rPr>
              <a:t>Гімнастика </a:t>
            </a:r>
            <a:r>
              <a:rPr lang="uk-UA" sz="5400" b="1" dirty="0">
                <a:solidFill>
                  <a:schemeClr val="accent6">
                    <a:lumMod val="50000"/>
                  </a:schemeClr>
                </a:solidFill>
              </a:rPr>
              <a:t>для мозку</a:t>
            </a:r>
            <a:r>
              <a:rPr lang="uk-UA" sz="48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uk-UA" sz="4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r>
              <a:rPr lang="uk-UA" sz="4800" b="1" i="1" dirty="0" smtClean="0">
                <a:solidFill>
                  <a:schemeClr val="accent6">
                    <a:lumMod val="50000"/>
                  </a:schemeClr>
                </a:solidFill>
              </a:rPr>
              <a:t>Короткий </a:t>
            </a:r>
            <a:r>
              <a:rPr lang="uk-UA" sz="4800" b="1" i="1" dirty="0">
                <a:solidFill>
                  <a:schemeClr val="accent6">
                    <a:lumMod val="50000"/>
                  </a:schemeClr>
                </a:solidFill>
              </a:rPr>
              <a:t>екскурс в </a:t>
            </a:r>
            <a:r>
              <a:rPr lang="uk-UA" sz="4800" b="1" i="1" dirty="0" smtClean="0">
                <a:solidFill>
                  <a:schemeClr val="accent6">
                    <a:lumMod val="50000"/>
                  </a:schemeClr>
                </a:solidFill>
              </a:rPr>
              <a:t>історію</a:t>
            </a:r>
          </a:p>
          <a:p>
            <a:pPr lvl="0" algn="ctr"/>
            <a:r>
              <a:rPr lang="uk-UA" sz="4800" b="1" i="1" dirty="0" smtClean="0">
                <a:solidFill>
                  <a:schemeClr val="accent6">
                    <a:lumMod val="50000"/>
                  </a:schemeClr>
                </a:solidFill>
              </a:rPr>
              <a:t>кінезіології</a:t>
            </a:r>
            <a:r>
              <a:rPr lang="uk-UA" sz="4800" b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uk-UA" sz="2800" i="1" u="sng" dirty="0"/>
          </a:p>
          <a:p>
            <a:endParaRPr lang="uk-UA" sz="4800" b="1" dirty="0"/>
          </a:p>
          <a:p>
            <a:endParaRPr lang="uk-UA" sz="2800" i="1" u="sng" dirty="0"/>
          </a:p>
          <a:p>
            <a:endParaRPr lang="uk-UA" sz="2800" i="1" u="sng" dirty="0" smtClean="0"/>
          </a:p>
          <a:p>
            <a:r>
              <a:rPr lang="uk-UA" sz="2800" i="1" dirty="0" smtClean="0">
                <a:solidFill>
                  <a:srgbClr val="993300"/>
                </a:solidFill>
              </a:rPr>
              <a:t>консультант </a:t>
            </a:r>
            <a:r>
              <a:rPr lang="uk-UA" sz="2800" i="1" dirty="0">
                <a:solidFill>
                  <a:srgbClr val="993300"/>
                </a:solidFill>
              </a:rPr>
              <a:t>КУ «ЦПРПП ВМР» </a:t>
            </a:r>
            <a:r>
              <a:rPr lang="uk-UA" sz="2800" i="1" dirty="0" smtClean="0">
                <a:solidFill>
                  <a:srgbClr val="993300"/>
                </a:solidFill>
              </a:rPr>
              <a:t>Л.Бондарчук</a:t>
            </a:r>
            <a:endParaRPr lang="ru-RU" sz="2800" dirty="0">
              <a:solidFill>
                <a:srgbClr val="993300"/>
              </a:solidFill>
            </a:endParaRPr>
          </a:p>
          <a:p>
            <a:pPr algn="ctr"/>
            <a:endParaRPr lang="uk-UA" sz="1600" dirty="0" smtClean="0"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9" name="Picture 4" descr="C:\Users\user\Desktop\logocprvm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1911405" cy="1911405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beauty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229" y="4878200"/>
            <a:ext cx="1944687" cy="194468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416824" cy="525658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143" y="-1"/>
            <a:ext cx="9373393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404665"/>
            <a:ext cx="9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b="1" dirty="0" smtClean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591336"/>
            <a:ext cx="8712968" cy="175432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fontAlgn="base"/>
            <a:r>
              <a:rPr lang="ru-RU" sz="3600" b="1" dirty="0" err="1">
                <a:solidFill>
                  <a:srgbClr val="050895"/>
                </a:solidFill>
              </a:rPr>
              <a:t>Освітня</a:t>
            </a:r>
            <a:r>
              <a:rPr lang="ru-RU" sz="3600" b="1" dirty="0">
                <a:solidFill>
                  <a:srgbClr val="050895"/>
                </a:solidFill>
              </a:rPr>
              <a:t> </a:t>
            </a:r>
            <a:r>
              <a:rPr lang="ru-RU" sz="3600" b="1" dirty="0" err="1">
                <a:solidFill>
                  <a:srgbClr val="050895"/>
                </a:solidFill>
              </a:rPr>
              <a:t>кінезіологія</a:t>
            </a:r>
            <a:r>
              <a:rPr lang="ru-RU" sz="3600" b="1" dirty="0">
                <a:solidFill>
                  <a:srgbClr val="050895"/>
                </a:solidFill>
              </a:rPr>
              <a:t> </a:t>
            </a:r>
            <a:r>
              <a:rPr lang="ru-RU" sz="3600" b="1" dirty="0" smtClean="0">
                <a:solidFill>
                  <a:srgbClr val="050895"/>
                </a:solidFill>
              </a:rPr>
              <a:t> </a:t>
            </a:r>
            <a:r>
              <a:rPr lang="ru-RU" sz="3600" b="1" dirty="0" err="1">
                <a:solidFill>
                  <a:srgbClr val="050895"/>
                </a:solidFill>
              </a:rPr>
              <a:t>вивчає</a:t>
            </a:r>
            <a:r>
              <a:rPr lang="ru-RU" sz="3600" b="1" dirty="0">
                <a:solidFill>
                  <a:srgbClr val="050895"/>
                </a:solidFill>
              </a:rPr>
              <a:t> </a:t>
            </a:r>
            <a:r>
              <a:rPr lang="ru-RU" sz="3600" b="1" dirty="0" err="1">
                <a:solidFill>
                  <a:srgbClr val="050895"/>
                </a:solidFill>
              </a:rPr>
              <a:t>м’язовий</a:t>
            </a:r>
            <a:r>
              <a:rPr lang="ru-RU" sz="3600" b="1" dirty="0">
                <a:solidFill>
                  <a:srgbClr val="050895"/>
                </a:solidFill>
              </a:rPr>
              <a:t> </a:t>
            </a:r>
            <a:r>
              <a:rPr lang="ru-RU" sz="3600" b="1" dirty="0" err="1">
                <a:solidFill>
                  <a:srgbClr val="050895"/>
                </a:solidFill>
              </a:rPr>
              <a:t>рух</a:t>
            </a:r>
            <a:r>
              <a:rPr lang="ru-RU" sz="3600" b="1" dirty="0">
                <a:solidFill>
                  <a:srgbClr val="050895"/>
                </a:solidFill>
              </a:rPr>
              <a:t>, вона </a:t>
            </a:r>
            <a:r>
              <a:rPr lang="ru-RU" sz="3600" b="1" dirty="0" err="1">
                <a:solidFill>
                  <a:srgbClr val="050895"/>
                </a:solidFill>
              </a:rPr>
              <a:t>навчає</a:t>
            </a:r>
            <a:r>
              <a:rPr lang="ru-RU" sz="3600" b="1" dirty="0">
                <a:solidFill>
                  <a:srgbClr val="050895"/>
                </a:solidFill>
              </a:rPr>
              <a:t> як </a:t>
            </a:r>
            <a:r>
              <a:rPr lang="ru-RU" sz="3600" b="1" dirty="0" err="1">
                <a:solidFill>
                  <a:srgbClr val="050895"/>
                </a:solidFill>
              </a:rPr>
              <a:t>зняти</a:t>
            </a:r>
            <a:r>
              <a:rPr lang="ru-RU" sz="3600" b="1" dirty="0">
                <a:solidFill>
                  <a:srgbClr val="050895"/>
                </a:solidFill>
              </a:rPr>
              <a:t> </a:t>
            </a:r>
            <a:r>
              <a:rPr lang="ru-RU" sz="3600" b="1" dirty="0" err="1">
                <a:solidFill>
                  <a:srgbClr val="050895"/>
                </a:solidFill>
              </a:rPr>
              <a:t>напруження</a:t>
            </a:r>
            <a:r>
              <a:rPr lang="ru-RU" sz="3600" b="1" dirty="0">
                <a:solidFill>
                  <a:srgbClr val="050895"/>
                </a:solidFill>
              </a:rPr>
              <a:t>, </a:t>
            </a:r>
            <a:r>
              <a:rPr lang="ru-RU" sz="3600" b="1" dirty="0" err="1">
                <a:solidFill>
                  <a:srgbClr val="050895"/>
                </a:solidFill>
              </a:rPr>
              <a:t>сконцентрувати</a:t>
            </a:r>
            <a:r>
              <a:rPr lang="ru-RU" sz="3600" b="1" dirty="0">
                <a:solidFill>
                  <a:srgbClr val="050895"/>
                </a:solidFill>
              </a:rPr>
              <a:t> </a:t>
            </a:r>
            <a:r>
              <a:rPr lang="ru-RU" sz="3600" b="1" dirty="0" err="1" smtClean="0">
                <a:solidFill>
                  <a:srgbClr val="050895"/>
                </a:solidFill>
              </a:rPr>
              <a:t>увагу</a:t>
            </a:r>
            <a:r>
              <a:rPr lang="ru-RU" sz="3600" b="1" dirty="0" smtClean="0">
                <a:solidFill>
                  <a:srgbClr val="050895"/>
                </a:solidFill>
              </a:rPr>
              <a:t>. </a:t>
            </a:r>
            <a:endParaRPr lang="ru-RU" sz="3600" b="1" dirty="0">
              <a:solidFill>
                <a:srgbClr val="050895"/>
              </a:solidFill>
            </a:endParaRPr>
          </a:p>
        </p:txBody>
      </p:sp>
      <p:pic>
        <p:nvPicPr>
          <p:cNvPr id="3074" name="Picture 2" descr="Кінезіологія — інструмент для розвитку мовлення дітей з ОО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7" y="116633"/>
            <a:ext cx="3356205" cy="247470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03648" y="4345662"/>
            <a:ext cx="7632848" cy="2062103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050895"/>
                </a:solidFill>
              </a:rPr>
              <a:t>Виконуючи</a:t>
            </a:r>
            <a:r>
              <a:rPr lang="ru-RU" sz="3200" b="1" dirty="0">
                <a:solidFill>
                  <a:srgbClr val="050895"/>
                </a:solidFill>
              </a:rPr>
              <a:t> у </a:t>
            </a:r>
            <a:r>
              <a:rPr lang="ru-RU" sz="3200" b="1" dirty="0" err="1">
                <a:solidFill>
                  <a:srgbClr val="050895"/>
                </a:solidFill>
              </a:rPr>
              <a:t>системі</a:t>
            </a:r>
            <a:r>
              <a:rPr lang="ru-RU" sz="3200" b="1" dirty="0">
                <a:solidFill>
                  <a:srgbClr val="050895"/>
                </a:solidFill>
              </a:rPr>
              <a:t> </a:t>
            </a:r>
            <a:r>
              <a:rPr lang="ru-RU" sz="3200" b="1" dirty="0" err="1">
                <a:solidFill>
                  <a:srgbClr val="050895"/>
                </a:solidFill>
              </a:rPr>
              <a:t>дихальні</a:t>
            </a:r>
            <a:r>
              <a:rPr lang="ru-RU" sz="3200" b="1" dirty="0">
                <a:solidFill>
                  <a:srgbClr val="050895"/>
                </a:solidFill>
              </a:rPr>
              <a:t> </a:t>
            </a:r>
            <a:r>
              <a:rPr lang="ru-RU" sz="3200" b="1" dirty="0" err="1" smtClean="0">
                <a:solidFill>
                  <a:srgbClr val="050895"/>
                </a:solidFill>
              </a:rPr>
              <a:t>вправи</a:t>
            </a:r>
            <a:r>
              <a:rPr lang="ru-RU" sz="3200" b="1" dirty="0" smtClean="0">
                <a:solidFill>
                  <a:srgbClr val="050895"/>
                </a:solidFill>
              </a:rPr>
              <a:t> </a:t>
            </a:r>
            <a:r>
              <a:rPr lang="ru-RU" sz="3200" b="1" dirty="0" err="1" smtClean="0">
                <a:solidFill>
                  <a:srgbClr val="050895"/>
                </a:solidFill>
              </a:rPr>
              <a:t>покращується</a:t>
            </a:r>
            <a:r>
              <a:rPr lang="ru-RU" sz="3200" b="1" dirty="0" smtClean="0">
                <a:solidFill>
                  <a:srgbClr val="050895"/>
                </a:solidFill>
              </a:rPr>
              <a:t> ритм </a:t>
            </a:r>
            <a:r>
              <a:rPr lang="ru-RU" sz="3200" b="1" dirty="0" err="1">
                <a:solidFill>
                  <a:srgbClr val="050895"/>
                </a:solidFill>
              </a:rPr>
              <a:t>дитячого</a:t>
            </a:r>
            <a:r>
              <a:rPr lang="ru-RU" sz="3200" b="1" dirty="0">
                <a:solidFill>
                  <a:srgbClr val="050895"/>
                </a:solidFill>
              </a:rPr>
              <a:t> </a:t>
            </a:r>
            <a:r>
              <a:rPr lang="ru-RU" sz="3200" b="1" dirty="0" err="1">
                <a:solidFill>
                  <a:srgbClr val="050895"/>
                </a:solidFill>
              </a:rPr>
              <a:t>організму</a:t>
            </a:r>
            <a:r>
              <a:rPr lang="ru-RU" sz="3200" b="1" dirty="0">
                <a:solidFill>
                  <a:srgbClr val="050895"/>
                </a:solidFill>
              </a:rPr>
              <a:t>, </a:t>
            </a:r>
            <a:r>
              <a:rPr lang="ru-RU" sz="3200" b="1" dirty="0" err="1" smtClean="0">
                <a:solidFill>
                  <a:srgbClr val="050895"/>
                </a:solidFill>
              </a:rPr>
              <a:t>підвищується</a:t>
            </a:r>
            <a:r>
              <a:rPr lang="ru-RU" sz="3200" b="1" dirty="0" smtClean="0">
                <a:solidFill>
                  <a:srgbClr val="050895"/>
                </a:solidFill>
              </a:rPr>
              <a:t>  самоконтроль </a:t>
            </a:r>
            <a:r>
              <a:rPr lang="ru-RU" sz="3200" b="1" dirty="0">
                <a:solidFill>
                  <a:srgbClr val="050895"/>
                </a:solidFill>
              </a:rPr>
              <a:t>і </a:t>
            </a:r>
            <a:r>
              <a:rPr lang="ru-RU" sz="3200" b="1" dirty="0" err="1" smtClean="0">
                <a:solidFill>
                  <a:srgbClr val="050895"/>
                </a:solidFill>
              </a:rPr>
              <a:t>довільна</a:t>
            </a:r>
            <a:r>
              <a:rPr lang="ru-RU" sz="3200" b="1" dirty="0" smtClean="0">
                <a:solidFill>
                  <a:srgbClr val="050895"/>
                </a:solidFill>
              </a:rPr>
              <a:t> </a:t>
            </a:r>
            <a:r>
              <a:rPr lang="ru-RU" sz="3200" b="1" dirty="0" err="1" smtClean="0">
                <a:solidFill>
                  <a:srgbClr val="050895"/>
                </a:solidFill>
              </a:rPr>
              <a:t>поведінка</a:t>
            </a:r>
            <a:endParaRPr lang="ru-RU" sz="3200" b="1" dirty="0">
              <a:solidFill>
                <a:srgbClr val="0508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4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416824" cy="525658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-171446"/>
            <a:ext cx="9373393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404665"/>
            <a:ext cx="9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"/>
            <a:ext cx="896448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3200" b="1" dirty="0">
                <a:solidFill>
                  <a:srgbClr val="050895"/>
                </a:solidFill>
              </a:rPr>
              <a:t>Виконання різноспрямованих рухів очей і мови розвинуть </a:t>
            </a:r>
            <a:r>
              <a:rPr lang="uk-UA" sz="3200" b="1" dirty="0" err="1">
                <a:solidFill>
                  <a:srgbClr val="050895"/>
                </a:solidFill>
              </a:rPr>
              <a:t>міжпівкульну</a:t>
            </a:r>
            <a:r>
              <a:rPr lang="uk-UA" sz="3200" b="1" dirty="0">
                <a:solidFill>
                  <a:srgbClr val="050895"/>
                </a:solidFill>
              </a:rPr>
              <a:t> взаємодію, а відповідно і інтелект.</a:t>
            </a:r>
            <a:endParaRPr lang="ru-RU" sz="3200" b="1" dirty="0">
              <a:solidFill>
                <a:srgbClr val="050895"/>
              </a:solidFill>
            </a:endParaRPr>
          </a:p>
          <a:p>
            <a:pPr fontAlgn="base"/>
            <a:r>
              <a:rPr lang="uk-UA" sz="3200" b="1" dirty="0">
                <a:solidFill>
                  <a:srgbClr val="050895"/>
                </a:solidFill>
              </a:rPr>
              <a:t> </a:t>
            </a:r>
            <a:r>
              <a:rPr lang="ru-RU" sz="3200" b="1" dirty="0" err="1">
                <a:solidFill>
                  <a:srgbClr val="050895"/>
                </a:solidFill>
              </a:rPr>
              <a:t>Найпоширеніші</a:t>
            </a:r>
            <a:r>
              <a:rPr lang="ru-RU" sz="3200" b="1" dirty="0">
                <a:solidFill>
                  <a:srgbClr val="050895"/>
                </a:solidFill>
              </a:rPr>
              <a:t> </a:t>
            </a:r>
            <a:r>
              <a:rPr lang="ru-RU" sz="3200" b="1" dirty="0" err="1">
                <a:solidFill>
                  <a:srgbClr val="050895"/>
                </a:solidFill>
              </a:rPr>
              <a:t>вправи</a:t>
            </a:r>
            <a:r>
              <a:rPr lang="ru-RU" sz="3200" b="1" dirty="0">
                <a:solidFill>
                  <a:srgbClr val="050895"/>
                </a:solidFill>
              </a:rPr>
              <a:t> на </a:t>
            </a:r>
            <a:endParaRPr lang="ru-RU" sz="3200" b="1" dirty="0" smtClean="0">
              <a:solidFill>
                <a:srgbClr val="050895"/>
              </a:solidFill>
            </a:endParaRPr>
          </a:p>
          <a:p>
            <a:pPr fontAlgn="base"/>
            <a:r>
              <a:rPr lang="ru-RU" sz="3200" b="1" dirty="0" err="1" smtClean="0">
                <a:solidFill>
                  <a:srgbClr val="050895"/>
                </a:solidFill>
              </a:rPr>
              <a:t>розвиток</a:t>
            </a:r>
            <a:r>
              <a:rPr lang="ru-RU" sz="3200" b="1" dirty="0" smtClean="0">
                <a:solidFill>
                  <a:srgbClr val="050895"/>
                </a:solidFill>
              </a:rPr>
              <a:t> </a:t>
            </a:r>
            <a:r>
              <a:rPr lang="ru-RU" sz="3200" b="1" dirty="0" err="1">
                <a:solidFill>
                  <a:srgbClr val="050895"/>
                </a:solidFill>
              </a:rPr>
              <a:t>дрібної</a:t>
            </a:r>
            <a:r>
              <a:rPr lang="ru-RU" sz="3200" b="1" dirty="0">
                <a:solidFill>
                  <a:srgbClr val="050895"/>
                </a:solidFill>
              </a:rPr>
              <a:t> моторики </a:t>
            </a:r>
            <a:endParaRPr lang="ru-RU" sz="3200" b="1" dirty="0" smtClean="0">
              <a:solidFill>
                <a:srgbClr val="050895"/>
              </a:solidFill>
            </a:endParaRPr>
          </a:p>
          <a:p>
            <a:pPr fontAlgn="base"/>
            <a:r>
              <a:rPr lang="ru-RU" sz="3200" b="1" dirty="0" smtClean="0">
                <a:solidFill>
                  <a:srgbClr val="050895"/>
                </a:solidFill>
              </a:rPr>
              <a:t>рук </a:t>
            </a:r>
            <a:r>
              <a:rPr lang="ru-RU" sz="3200" b="1" dirty="0" err="1">
                <a:solidFill>
                  <a:srgbClr val="050895"/>
                </a:solidFill>
              </a:rPr>
              <a:t>обов’язково</a:t>
            </a:r>
            <a:r>
              <a:rPr lang="ru-RU" sz="3200" b="1" dirty="0">
                <a:solidFill>
                  <a:srgbClr val="050895"/>
                </a:solidFill>
              </a:rPr>
              <a:t> </a:t>
            </a:r>
            <a:endParaRPr lang="ru-RU" sz="3200" b="1" dirty="0" smtClean="0">
              <a:solidFill>
                <a:srgbClr val="050895"/>
              </a:solidFill>
            </a:endParaRPr>
          </a:p>
          <a:p>
            <a:pPr fontAlgn="base"/>
            <a:r>
              <a:rPr lang="ru-RU" sz="3200" b="1" dirty="0" err="1" smtClean="0">
                <a:solidFill>
                  <a:srgbClr val="050895"/>
                </a:solidFill>
              </a:rPr>
              <a:t>допоможуть</a:t>
            </a:r>
            <a:r>
              <a:rPr lang="ru-RU" sz="3200" b="1" dirty="0" smtClean="0">
                <a:solidFill>
                  <a:srgbClr val="050895"/>
                </a:solidFill>
              </a:rPr>
              <a:t> </a:t>
            </a:r>
          </a:p>
          <a:p>
            <a:pPr fontAlgn="base"/>
            <a:r>
              <a:rPr lang="ru-RU" sz="3200" b="1" dirty="0" err="1" smtClean="0">
                <a:solidFill>
                  <a:srgbClr val="050895"/>
                </a:solidFill>
              </a:rPr>
              <a:t>розвинути</a:t>
            </a:r>
            <a:r>
              <a:rPr lang="ru-RU" sz="3200" b="1" dirty="0" smtClean="0">
                <a:solidFill>
                  <a:srgbClr val="050895"/>
                </a:solidFill>
              </a:rPr>
              <a:t> </a:t>
            </a:r>
          </a:p>
          <a:p>
            <a:pPr fontAlgn="base"/>
            <a:r>
              <a:rPr lang="ru-RU" sz="3200" b="1" dirty="0" err="1" smtClean="0">
                <a:solidFill>
                  <a:srgbClr val="050895"/>
                </a:solidFill>
              </a:rPr>
              <a:t>мислення</a:t>
            </a:r>
            <a:r>
              <a:rPr lang="ru-RU" sz="3200" b="1" dirty="0">
                <a:solidFill>
                  <a:srgbClr val="050895"/>
                </a:solidFill>
              </a:rPr>
              <a:t>, </a:t>
            </a:r>
            <a:endParaRPr lang="ru-RU" sz="3200" b="1" dirty="0" smtClean="0">
              <a:solidFill>
                <a:srgbClr val="050895"/>
              </a:solidFill>
            </a:endParaRPr>
          </a:p>
          <a:p>
            <a:pPr fontAlgn="base"/>
            <a:r>
              <a:rPr lang="ru-RU" sz="3200" b="1" dirty="0" err="1" smtClean="0">
                <a:solidFill>
                  <a:srgbClr val="050895"/>
                </a:solidFill>
              </a:rPr>
              <a:t>зконцентрують</a:t>
            </a:r>
            <a:r>
              <a:rPr lang="ru-RU" sz="3200" b="1" dirty="0" smtClean="0">
                <a:solidFill>
                  <a:srgbClr val="050895"/>
                </a:solidFill>
              </a:rPr>
              <a:t> </a:t>
            </a:r>
          </a:p>
          <a:p>
            <a:pPr fontAlgn="base"/>
            <a:r>
              <a:rPr lang="ru-RU" sz="3200" b="1" dirty="0" err="1" smtClean="0">
                <a:solidFill>
                  <a:srgbClr val="050895"/>
                </a:solidFill>
              </a:rPr>
              <a:t>увагу</a:t>
            </a:r>
            <a:r>
              <a:rPr lang="ru-RU" sz="3200" b="1" dirty="0">
                <a:solidFill>
                  <a:srgbClr val="050895"/>
                </a:solidFill>
              </a:rPr>
              <a:t>, </a:t>
            </a:r>
            <a:r>
              <a:rPr lang="ru-RU" sz="3200" b="1" dirty="0" err="1">
                <a:solidFill>
                  <a:srgbClr val="050895"/>
                </a:solidFill>
              </a:rPr>
              <a:t>розвинуть</a:t>
            </a:r>
            <a:r>
              <a:rPr lang="ru-RU" sz="3200" b="1" dirty="0">
                <a:solidFill>
                  <a:srgbClr val="050895"/>
                </a:solidFill>
              </a:rPr>
              <a:t> </a:t>
            </a:r>
            <a:endParaRPr lang="ru-RU" sz="3200" b="1" dirty="0" smtClean="0">
              <a:solidFill>
                <a:srgbClr val="050895"/>
              </a:solidFill>
            </a:endParaRPr>
          </a:p>
          <a:p>
            <a:pPr fontAlgn="base"/>
            <a:r>
              <a:rPr lang="ru-RU" sz="3200" b="1" dirty="0" err="1" smtClean="0">
                <a:solidFill>
                  <a:srgbClr val="050895"/>
                </a:solidFill>
              </a:rPr>
              <a:t>пам’ять</a:t>
            </a:r>
            <a:r>
              <a:rPr lang="ru-RU" sz="3200" b="1" dirty="0" smtClean="0">
                <a:solidFill>
                  <a:srgbClr val="050895"/>
                </a:solidFill>
              </a:rPr>
              <a:t>,</a:t>
            </a:r>
          </a:p>
          <a:p>
            <a:pPr fontAlgn="base"/>
            <a:r>
              <a:rPr lang="ru-RU" sz="3200" b="1" dirty="0" err="1" smtClean="0">
                <a:solidFill>
                  <a:srgbClr val="050895"/>
                </a:solidFill>
              </a:rPr>
              <a:t>мову</a:t>
            </a:r>
            <a:endParaRPr lang="ru-RU" sz="3200" b="1" dirty="0">
              <a:solidFill>
                <a:srgbClr val="050895"/>
              </a:solidFill>
            </a:endParaRPr>
          </a:p>
        </p:txBody>
      </p:sp>
      <p:pic>
        <p:nvPicPr>
          <p:cNvPr id="4098" name="Picture 2" descr="Використання кінезіологічних вправ під час занять практичного психолога. -  ДНЗ №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73" y="2708920"/>
            <a:ext cx="5403915" cy="381642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71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416824" cy="525658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143" y="-1"/>
            <a:ext cx="9373393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404665"/>
            <a:ext cx="9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16632"/>
            <a:ext cx="90730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50895"/>
                </a:solidFill>
              </a:rPr>
              <a:t>виконання кінезіологічних вправ дозволить </a:t>
            </a:r>
            <a:r>
              <a:rPr lang="uk-UA" sz="4000" b="1" dirty="0">
                <a:solidFill>
                  <a:srgbClr val="050895"/>
                </a:solidFill>
              </a:rPr>
              <a:t>дітям</a:t>
            </a:r>
            <a:r>
              <a:rPr lang="ru-RU" sz="4000" b="1" dirty="0">
                <a:solidFill>
                  <a:srgbClr val="050895"/>
                </a:solidFill>
              </a:rPr>
              <a:t> </a:t>
            </a:r>
            <a:r>
              <a:rPr lang="ru-RU" sz="4000" b="1" dirty="0" smtClean="0">
                <a:solidFill>
                  <a:srgbClr val="050895"/>
                </a:solidFill>
              </a:rPr>
              <a:t>зосередитись, </a:t>
            </a:r>
            <a:r>
              <a:rPr lang="ru-RU" sz="4000" b="1" dirty="0">
                <a:solidFill>
                  <a:srgbClr val="050895"/>
                </a:solidFill>
              </a:rPr>
              <a:t>скоординувати свою діяльність, швидко позбутися стресу, з успіхом подолати мовленнєві </a:t>
            </a:r>
            <a:r>
              <a:rPr lang="uk-UA" sz="4000" b="1" dirty="0" smtClean="0">
                <a:solidFill>
                  <a:srgbClr val="050895"/>
                </a:solidFill>
              </a:rPr>
              <a:t>порушення</a:t>
            </a:r>
            <a:r>
              <a:rPr lang="ru-RU" sz="4000" b="1" dirty="0">
                <a:solidFill>
                  <a:srgbClr val="050895"/>
                </a:solidFill>
              </a:rPr>
              <a:t/>
            </a:r>
            <a:br>
              <a:rPr lang="ru-RU" sz="4000" b="1" dirty="0">
                <a:solidFill>
                  <a:srgbClr val="050895"/>
                </a:solidFill>
              </a:rPr>
            </a:br>
            <a:endParaRPr lang="ru-RU" sz="4000" b="1" dirty="0">
              <a:solidFill>
                <a:srgbClr val="050895"/>
              </a:solidFill>
            </a:endParaRPr>
          </a:p>
        </p:txBody>
      </p:sp>
      <p:pic>
        <p:nvPicPr>
          <p:cNvPr id="5122" name="Picture 2" descr="Кінезіологія — інструмент для розвитку мовлення дітей з ОО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57600"/>
            <a:ext cx="5005585" cy="345144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11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416824" cy="525658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6904" y="116632"/>
            <a:ext cx="9373393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404665"/>
            <a:ext cx="9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60648"/>
            <a:ext cx="9252520" cy="7704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50895"/>
                </a:solidFill>
              </a:rPr>
              <a:t>Використані джерела:</a:t>
            </a:r>
            <a:r>
              <a:rPr lang="uk-UA" sz="2000" dirty="0">
                <a:solidFill>
                  <a:srgbClr val="050895"/>
                </a:solidFill>
              </a:rPr>
              <a:t> </a:t>
            </a:r>
            <a:endParaRPr lang="ru-RU" sz="2000" b="1" dirty="0">
              <a:solidFill>
                <a:srgbClr val="050895"/>
              </a:solidFill>
            </a:endParaRPr>
          </a:p>
          <a:p>
            <a:pPr lvl="0"/>
            <a:r>
              <a:rPr lang="en-US" sz="2000" u="sng" dirty="0" smtClean="0">
                <a:solidFill>
                  <a:schemeClr val="tx1">
                    <a:lumMod val="95000"/>
                  </a:schemeClr>
                </a:solidFill>
                <a:hlinkClick r:id="rId3"/>
              </a:rPr>
              <a:t>1. </a:t>
            </a:r>
            <a:r>
              <a:rPr lang="ru-RU" sz="2000" u="sng" dirty="0" smtClean="0">
                <a:solidFill>
                  <a:srgbClr val="050895"/>
                </a:solidFill>
                <a:hlinkClick r:id="rId3"/>
              </a:rPr>
              <a:t>https</a:t>
            </a:r>
            <a:r>
              <a:rPr lang="ru-RU" sz="2000" u="sng" dirty="0">
                <a:solidFill>
                  <a:srgbClr val="050895"/>
                </a:solidFill>
                <a:hlinkClick r:id="rId3"/>
              </a:rPr>
              <a:t>://rozvytok-osvity.te.ua/reformi-v-osviti/</a:t>
            </a:r>
            <a:endParaRPr lang="ru-RU" sz="2000" dirty="0">
              <a:solidFill>
                <a:srgbClr val="050895"/>
              </a:solidFill>
            </a:endParaRPr>
          </a:p>
          <a:p>
            <a:pPr lvl="0"/>
            <a:r>
              <a:rPr lang="ru-RU" sz="2000" u="sng" dirty="0" smtClean="0">
                <a:solidFill>
                  <a:srgbClr val="050895"/>
                </a:solidFill>
                <a:hlinkClick r:id="rId4"/>
              </a:rPr>
              <a:t>2. </a:t>
            </a:r>
            <a:r>
              <a:rPr lang="ru-RU" sz="2000" u="sng" dirty="0" err="1" smtClean="0">
                <a:solidFill>
                  <a:srgbClr val="050895"/>
                </a:solidFill>
                <a:hlinkClick r:id="rId4"/>
              </a:rPr>
              <a:t>https</a:t>
            </a:r>
            <a:r>
              <a:rPr lang="uk-UA" sz="2000" u="sng" dirty="0">
                <a:solidFill>
                  <a:srgbClr val="050895"/>
                </a:solidFill>
                <a:hlinkClick r:id="rId4"/>
              </a:rPr>
              <a:t>://</a:t>
            </a:r>
            <a:r>
              <a:rPr lang="ru-RU" sz="2000" u="sng" dirty="0" err="1">
                <a:solidFill>
                  <a:srgbClr val="050895"/>
                </a:solidFill>
                <a:hlinkClick r:id="rId4"/>
              </a:rPr>
              <a:t>kucprppkmr</a:t>
            </a:r>
            <a:r>
              <a:rPr lang="uk-UA" sz="2000" u="sng" dirty="0">
                <a:solidFill>
                  <a:srgbClr val="050895"/>
                </a:solidFill>
                <a:hlinkClick r:id="rId4"/>
              </a:rPr>
              <a:t>.</a:t>
            </a:r>
            <a:r>
              <a:rPr lang="ru-RU" sz="2000" u="sng" dirty="0" err="1">
                <a:solidFill>
                  <a:srgbClr val="050895"/>
                </a:solidFill>
                <a:hlinkClick r:id="rId4"/>
              </a:rPr>
              <a:t>od</a:t>
            </a:r>
            <a:r>
              <a:rPr lang="uk-UA" sz="2000" u="sng" dirty="0">
                <a:solidFill>
                  <a:srgbClr val="050895"/>
                </a:solidFill>
                <a:hlinkClick r:id="rId4"/>
              </a:rPr>
              <a:t>.</a:t>
            </a:r>
            <a:r>
              <a:rPr lang="ru-RU" sz="2000" u="sng" dirty="0" err="1">
                <a:solidFill>
                  <a:srgbClr val="050895"/>
                </a:solidFill>
                <a:hlinkClick r:id="rId4"/>
              </a:rPr>
              <a:t>gov</a:t>
            </a:r>
            <a:r>
              <a:rPr lang="uk-UA" sz="2000" u="sng" dirty="0">
                <a:solidFill>
                  <a:srgbClr val="050895"/>
                </a:solidFill>
                <a:hlinkClick r:id="rId4"/>
              </a:rPr>
              <a:t>.</a:t>
            </a:r>
            <a:r>
              <a:rPr lang="ru-RU" sz="2000" u="sng" dirty="0" err="1">
                <a:solidFill>
                  <a:srgbClr val="050895"/>
                </a:solidFill>
                <a:hlinkClick r:id="rId4"/>
              </a:rPr>
              <a:t>ua</a:t>
            </a:r>
            <a:r>
              <a:rPr lang="uk-UA" sz="2000" u="sng" dirty="0">
                <a:solidFill>
                  <a:srgbClr val="050895"/>
                </a:solidFill>
                <a:hlinkClick r:id="rId4"/>
              </a:rPr>
              <a:t>/</a:t>
            </a:r>
            <a:r>
              <a:rPr lang="ru-RU" sz="2000" u="sng" dirty="0" err="1">
                <a:solidFill>
                  <a:srgbClr val="050895"/>
                </a:solidFill>
                <a:hlinkClick r:id="rId4"/>
              </a:rPr>
              <a:t>plan</a:t>
            </a:r>
            <a:r>
              <a:rPr lang="uk-UA" sz="2000" u="sng" dirty="0">
                <a:solidFill>
                  <a:srgbClr val="050895"/>
                </a:solidFill>
                <a:hlinkClick r:id="rId4"/>
              </a:rPr>
              <a:t>-</a:t>
            </a:r>
            <a:r>
              <a:rPr lang="ru-RU" sz="2000" u="sng" dirty="0" err="1">
                <a:solidFill>
                  <a:srgbClr val="050895"/>
                </a:solidFill>
                <a:hlinkClick r:id="rId4"/>
              </a:rPr>
              <a:t>mon</a:t>
            </a:r>
            <a:r>
              <a:rPr lang="uk-UA" sz="2000" u="sng" dirty="0">
                <a:solidFill>
                  <a:srgbClr val="050895"/>
                </a:solidFill>
                <a:hlinkClick r:id="rId4"/>
              </a:rPr>
              <a:t>-</a:t>
            </a:r>
            <a:r>
              <a:rPr lang="ru-RU" sz="2000" u="sng" dirty="0" err="1">
                <a:solidFill>
                  <a:srgbClr val="050895"/>
                </a:solidFill>
                <a:hlinkClick r:id="rId4"/>
              </a:rPr>
              <a:t>profesijne</a:t>
            </a:r>
            <a:r>
              <a:rPr lang="uk-UA" sz="2000" u="sng" dirty="0">
                <a:solidFill>
                  <a:srgbClr val="050895"/>
                </a:solidFill>
                <a:hlinkClick r:id="rId4"/>
              </a:rPr>
              <a:t>-</a:t>
            </a:r>
            <a:r>
              <a:rPr lang="ru-RU" sz="2000" u="sng" dirty="0" err="1">
                <a:solidFill>
                  <a:srgbClr val="050895"/>
                </a:solidFill>
                <a:hlinkClick r:id="rId4"/>
              </a:rPr>
              <a:t>zrostannya</a:t>
            </a:r>
            <a:r>
              <a:rPr lang="uk-UA" sz="2000" u="sng" dirty="0">
                <a:solidFill>
                  <a:srgbClr val="050895"/>
                </a:solidFill>
                <a:hlinkClick r:id="rId4"/>
              </a:rPr>
              <a:t>-</a:t>
            </a:r>
            <a:r>
              <a:rPr lang="ru-RU" sz="2000" u="sng" dirty="0" err="1">
                <a:solidFill>
                  <a:srgbClr val="050895"/>
                </a:solidFill>
                <a:hlinkClick r:id="rId4"/>
              </a:rPr>
              <a:t>ta</a:t>
            </a:r>
            <a:r>
              <a:rPr lang="uk-UA" sz="2000" u="sng" dirty="0">
                <a:solidFill>
                  <a:srgbClr val="050895"/>
                </a:solidFill>
                <a:hlinkClick r:id="rId4"/>
              </a:rPr>
              <a:t>-</a:t>
            </a:r>
            <a:r>
              <a:rPr lang="ru-RU" sz="2000" u="sng" dirty="0" err="1">
                <a:solidFill>
                  <a:srgbClr val="050895"/>
                </a:solidFill>
                <a:hlinkClick r:id="rId4"/>
              </a:rPr>
              <a:t>vmotyvovanist</a:t>
            </a:r>
            <a:r>
              <a:rPr lang="uk-UA" sz="2000" u="sng" dirty="0">
                <a:solidFill>
                  <a:srgbClr val="050895"/>
                </a:solidFill>
                <a:hlinkClick r:id="rId4"/>
              </a:rPr>
              <a:t>-</a:t>
            </a:r>
            <a:r>
              <a:rPr lang="ru-RU" sz="2000" u="sng" dirty="0" err="1">
                <a:solidFill>
                  <a:srgbClr val="050895"/>
                </a:solidFill>
                <a:hlinkClick r:id="rId4"/>
              </a:rPr>
              <a:t>uchytelya</a:t>
            </a:r>
            <a:endParaRPr lang="ru-RU" sz="2000" dirty="0">
              <a:solidFill>
                <a:srgbClr val="050895"/>
              </a:solidFill>
            </a:endParaRPr>
          </a:p>
          <a:p>
            <a:pPr lvl="0"/>
            <a:r>
              <a:rPr lang="ru-RU" sz="2000" u="sng" dirty="0" smtClean="0">
                <a:solidFill>
                  <a:srgbClr val="050895"/>
                </a:solidFill>
                <a:hlinkClick r:id="rId5"/>
              </a:rPr>
              <a:t>3. https</a:t>
            </a:r>
            <a:r>
              <a:rPr lang="ru-RU" sz="2000" u="sng" dirty="0">
                <a:solidFill>
                  <a:srgbClr val="050895"/>
                </a:solidFill>
                <a:hlinkClick r:id="rId5"/>
              </a:rPr>
              <a:t>://nus.org.ua/news/perezapusk-osvity-shho-peredbachaye-plan-uryadu-dlya-vidnovlennya-ukrayiny/</a:t>
            </a:r>
            <a:endParaRPr lang="ru-RU" sz="2000" dirty="0">
              <a:solidFill>
                <a:srgbClr val="050895"/>
              </a:solidFill>
            </a:endParaRPr>
          </a:p>
          <a:p>
            <a:pPr lvl="0"/>
            <a:r>
              <a:rPr lang="ru-RU" sz="2000" dirty="0">
                <a:solidFill>
                  <a:srgbClr val="050895"/>
                </a:solidFill>
              </a:rPr>
              <a:t> </a:t>
            </a:r>
            <a:r>
              <a:rPr lang="ru-RU" sz="2000" dirty="0" smtClean="0">
                <a:solidFill>
                  <a:srgbClr val="050895"/>
                </a:solidFill>
              </a:rPr>
              <a:t>4. </a:t>
            </a:r>
            <a:r>
              <a:rPr lang="ru-RU" sz="2000" u="sng" dirty="0" err="1" smtClean="0">
                <a:solidFill>
                  <a:srgbClr val="050895"/>
                </a:solidFill>
                <a:hlinkClick r:id="rId6"/>
              </a:rPr>
              <a:t>https</a:t>
            </a:r>
            <a:r>
              <a:rPr lang="uk-UA" sz="2000" u="sng" dirty="0">
                <a:solidFill>
                  <a:srgbClr val="050895"/>
                </a:solidFill>
                <a:hlinkClick r:id="rId6"/>
              </a:rPr>
              <a:t>://</a:t>
            </a:r>
            <a:r>
              <a:rPr lang="ru-RU" sz="2000" u="sng" dirty="0" err="1">
                <a:solidFill>
                  <a:srgbClr val="050895"/>
                </a:solidFill>
                <a:hlinkClick r:id="rId6"/>
              </a:rPr>
              <a:t>naurok</a:t>
            </a:r>
            <a:r>
              <a:rPr lang="uk-UA" sz="2000" u="sng" dirty="0">
                <a:solidFill>
                  <a:srgbClr val="050895"/>
                </a:solidFill>
                <a:hlinkClick r:id="rId6"/>
              </a:rPr>
              <a:t>.</a:t>
            </a:r>
            <a:r>
              <a:rPr lang="ru-RU" sz="2000" u="sng" dirty="0" err="1">
                <a:solidFill>
                  <a:srgbClr val="050895"/>
                </a:solidFill>
                <a:hlinkClick r:id="rId6"/>
              </a:rPr>
              <a:t>com</a:t>
            </a:r>
            <a:r>
              <a:rPr lang="uk-UA" sz="2000" u="sng" dirty="0">
                <a:solidFill>
                  <a:srgbClr val="050895"/>
                </a:solidFill>
                <a:hlinkClick r:id="rId6"/>
              </a:rPr>
              <a:t>.</a:t>
            </a:r>
            <a:r>
              <a:rPr lang="ru-RU" sz="2000" u="sng" dirty="0" err="1">
                <a:solidFill>
                  <a:srgbClr val="050895"/>
                </a:solidFill>
                <a:hlinkClick r:id="rId6"/>
              </a:rPr>
              <a:t>ua</a:t>
            </a:r>
            <a:r>
              <a:rPr lang="uk-UA" sz="2000" u="sng" dirty="0">
                <a:solidFill>
                  <a:srgbClr val="050895"/>
                </a:solidFill>
                <a:hlinkClick r:id="rId6"/>
              </a:rPr>
              <a:t>/</a:t>
            </a:r>
            <a:r>
              <a:rPr lang="ru-RU" sz="2000" u="sng" dirty="0" err="1">
                <a:solidFill>
                  <a:srgbClr val="050895"/>
                </a:solidFill>
                <a:hlinkClick r:id="rId6"/>
              </a:rPr>
              <a:t>stattya</a:t>
            </a:r>
            <a:r>
              <a:rPr lang="uk-UA" sz="2000" u="sng" dirty="0">
                <a:solidFill>
                  <a:srgbClr val="050895"/>
                </a:solidFill>
                <a:hlinkClick r:id="rId6"/>
              </a:rPr>
              <a:t>-</a:t>
            </a:r>
            <a:r>
              <a:rPr lang="ru-RU" sz="2000" u="sng" dirty="0" err="1">
                <a:solidFill>
                  <a:srgbClr val="050895"/>
                </a:solidFill>
                <a:hlinkClick r:id="rId6"/>
              </a:rPr>
              <a:t>dityacha</a:t>
            </a:r>
            <a:r>
              <a:rPr lang="uk-UA" sz="2000" u="sng" dirty="0">
                <a:solidFill>
                  <a:srgbClr val="050895"/>
                </a:solidFill>
                <a:hlinkClick r:id="rId6"/>
              </a:rPr>
              <a:t>-</a:t>
            </a:r>
            <a:r>
              <a:rPr lang="ru-RU" sz="2000" u="sng" dirty="0" err="1">
                <a:solidFill>
                  <a:srgbClr val="050895"/>
                </a:solidFill>
                <a:hlinkClick r:id="rId6"/>
              </a:rPr>
              <a:t>kineziologiya</a:t>
            </a:r>
            <a:r>
              <a:rPr lang="uk-UA" sz="2000" u="sng" dirty="0">
                <a:solidFill>
                  <a:srgbClr val="050895"/>
                </a:solidFill>
                <a:hlinkClick r:id="rId6"/>
              </a:rPr>
              <a:t>-</a:t>
            </a:r>
            <a:r>
              <a:rPr lang="ru-RU" sz="2000" u="sng" dirty="0" err="1">
                <a:solidFill>
                  <a:srgbClr val="050895"/>
                </a:solidFill>
                <a:hlinkClick r:id="rId6"/>
              </a:rPr>
              <a:t>dlya</a:t>
            </a:r>
            <a:r>
              <a:rPr lang="uk-UA" sz="2000" u="sng" dirty="0">
                <a:solidFill>
                  <a:srgbClr val="050895"/>
                </a:solidFill>
                <a:hlinkClick r:id="rId6"/>
              </a:rPr>
              <a:t>-</a:t>
            </a:r>
            <a:r>
              <a:rPr lang="ru-RU" sz="2000" u="sng" dirty="0" err="1">
                <a:solidFill>
                  <a:srgbClr val="050895"/>
                </a:solidFill>
                <a:hlinkClick r:id="rId6"/>
              </a:rPr>
              <a:t>mozku</a:t>
            </a:r>
            <a:r>
              <a:rPr lang="uk-UA" sz="2000" u="sng" dirty="0">
                <a:solidFill>
                  <a:srgbClr val="050895"/>
                </a:solidFill>
                <a:hlinkClick r:id="rId6"/>
              </a:rPr>
              <a:t>-24663.</a:t>
            </a:r>
            <a:r>
              <a:rPr lang="ru-RU" sz="2000" u="sng" dirty="0" err="1">
                <a:solidFill>
                  <a:srgbClr val="050895"/>
                </a:solidFill>
                <a:hlinkClick r:id="rId6"/>
              </a:rPr>
              <a:t>html</a:t>
            </a:r>
            <a:endParaRPr lang="ru-RU" sz="2000" dirty="0">
              <a:solidFill>
                <a:srgbClr val="050895"/>
              </a:solidFill>
            </a:endParaRPr>
          </a:p>
          <a:p>
            <a:r>
              <a:rPr lang="uk-UA" sz="2000" dirty="0">
                <a:solidFill>
                  <a:schemeClr val="tx1">
                    <a:lumMod val="95000"/>
                  </a:schemeClr>
                </a:solidFill>
              </a:rPr>
              <a:t>Автор: Учитель початкових класів  </a:t>
            </a:r>
            <a:r>
              <a:rPr lang="uk-UA" sz="2000" dirty="0" err="1">
                <a:solidFill>
                  <a:schemeClr val="tx1">
                    <a:lumMod val="95000"/>
                  </a:schemeClr>
                </a:solidFill>
              </a:rPr>
              <a:t>Опитненської</a:t>
            </a:r>
            <a:r>
              <a:rPr lang="uk-UA" sz="2000" dirty="0">
                <a:solidFill>
                  <a:schemeClr val="tx1">
                    <a:lumMod val="95000"/>
                  </a:schemeClr>
                </a:solidFill>
              </a:rPr>
              <a:t> ЗОШ І- ІІ ступенів, </a:t>
            </a:r>
            <a:r>
              <a:rPr lang="uk-UA" sz="2000" dirty="0" err="1">
                <a:solidFill>
                  <a:schemeClr val="tx1">
                    <a:lumMod val="95000"/>
                  </a:schemeClr>
                </a:solidFill>
              </a:rPr>
              <a:t>Стучинська</a:t>
            </a:r>
            <a:r>
              <a:rPr lang="uk-UA" sz="2000" dirty="0">
                <a:solidFill>
                  <a:schemeClr val="tx1">
                    <a:lumMod val="95000"/>
                  </a:schemeClr>
                </a:solidFill>
              </a:rPr>
              <a:t> Н.В.</a:t>
            </a: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  <a:p>
            <a:pPr lvl="0"/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7"/>
              </a:rPr>
              <a:t>5. </a:t>
            </a:r>
            <a:r>
              <a:rPr lang="ru-RU" sz="2000" u="sng" dirty="0" err="1" smtClean="0">
                <a:solidFill>
                  <a:schemeClr val="tx1">
                    <a:lumMod val="95000"/>
                  </a:schemeClr>
                </a:solidFill>
                <a:hlinkClick r:id="rId7"/>
              </a:rPr>
              <a:t>https</a:t>
            </a:r>
            <a:r>
              <a:rPr lang="uk-UA" sz="2000" u="sng" dirty="0">
                <a:solidFill>
                  <a:schemeClr val="tx1">
                    <a:lumMod val="95000"/>
                  </a:schemeClr>
                </a:solidFill>
                <a:hlinkClick r:id="rId7"/>
              </a:rPr>
              <a:t>://</a:t>
            </a:r>
            <a:r>
              <a:rPr lang="ru-RU" sz="2000" u="sng" dirty="0" err="1">
                <a:solidFill>
                  <a:schemeClr val="tx1">
                    <a:lumMod val="95000"/>
                  </a:schemeClr>
                </a:solidFill>
                <a:hlinkClick r:id="rId7"/>
              </a:rPr>
              <a:t>naurok</a:t>
            </a:r>
            <a:r>
              <a:rPr lang="uk-UA" sz="2000" u="sng" dirty="0">
                <a:solidFill>
                  <a:schemeClr val="tx1">
                    <a:lumMod val="95000"/>
                  </a:schemeClr>
                </a:solidFill>
                <a:hlinkClick r:id="rId7"/>
              </a:rPr>
              <a:t>.</a:t>
            </a:r>
            <a:r>
              <a:rPr lang="ru-RU" sz="2000" u="sng" dirty="0" err="1">
                <a:solidFill>
                  <a:schemeClr val="tx1">
                    <a:lumMod val="95000"/>
                  </a:schemeClr>
                </a:solidFill>
                <a:hlinkClick r:id="rId7"/>
              </a:rPr>
              <a:t>com</a:t>
            </a:r>
            <a:r>
              <a:rPr lang="uk-UA" sz="2000" u="sng" dirty="0">
                <a:solidFill>
                  <a:schemeClr val="tx1">
                    <a:lumMod val="95000"/>
                  </a:schemeClr>
                </a:solidFill>
                <a:hlinkClick r:id="rId7"/>
              </a:rPr>
              <a:t>.</a:t>
            </a:r>
            <a:r>
              <a:rPr lang="ru-RU" sz="2000" u="sng" dirty="0" err="1">
                <a:solidFill>
                  <a:schemeClr val="tx1">
                    <a:lumMod val="95000"/>
                  </a:schemeClr>
                </a:solidFill>
                <a:hlinkClick r:id="rId7"/>
              </a:rPr>
              <a:t>ua</a:t>
            </a:r>
            <a:r>
              <a:rPr lang="uk-UA" sz="2000" u="sng" dirty="0">
                <a:solidFill>
                  <a:schemeClr val="tx1">
                    <a:lumMod val="95000"/>
                  </a:schemeClr>
                </a:solidFill>
                <a:hlinkClick r:id="rId7"/>
              </a:rPr>
              <a:t>/</a:t>
            </a:r>
            <a:r>
              <a:rPr lang="ru-RU" sz="2000" u="sng" dirty="0" err="1">
                <a:solidFill>
                  <a:schemeClr val="tx1">
                    <a:lumMod val="95000"/>
                  </a:schemeClr>
                </a:solidFill>
                <a:hlinkClick r:id="rId7"/>
              </a:rPr>
              <a:t>innovaciyni</a:t>
            </a:r>
            <a:r>
              <a:rPr lang="uk-UA" sz="2000" u="sng" dirty="0">
                <a:solidFill>
                  <a:schemeClr val="tx1">
                    <a:lumMod val="95000"/>
                  </a:schemeClr>
                </a:solidFill>
                <a:hlinkClick r:id="rId7"/>
              </a:rPr>
              <a:t>-</a:t>
            </a:r>
            <a:r>
              <a:rPr lang="ru-RU" sz="2000" u="sng" dirty="0" err="1">
                <a:solidFill>
                  <a:schemeClr val="tx1">
                    <a:lumMod val="95000"/>
                  </a:schemeClr>
                </a:solidFill>
                <a:hlinkClick r:id="rId7"/>
              </a:rPr>
              <a:t>metodi</a:t>
            </a:r>
            <a:r>
              <a:rPr lang="uk-UA" sz="2000" u="sng" dirty="0">
                <a:solidFill>
                  <a:schemeClr val="tx1">
                    <a:lumMod val="95000"/>
                  </a:schemeClr>
                </a:solidFill>
                <a:hlinkClick r:id="rId7"/>
              </a:rPr>
              <a:t>-</a:t>
            </a:r>
            <a:r>
              <a:rPr lang="ru-RU" sz="2000" u="sng" dirty="0">
                <a:solidFill>
                  <a:schemeClr val="tx1">
                    <a:lumMod val="95000"/>
                  </a:schemeClr>
                </a:solidFill>
                <a:hlinkClick r:id="rId7"/>
              </a:rPr>
              <a:t>v</a:t>
            </a:r>
            <a:r>
              <a:rPr lang="uk-UA" sz="2000" u="sng" dirty="0">
                <a:solidFill>
                  <a:schemeClr val="tx1">
                    <a:lumMod val="95000"/>
                  </a:schemeClr>
                </a:solidFill>
                <a:hlinkClick r:id="rId7"/>
              </a:rPr>
              <a:t>-</a:t>
            </a:r>
            <a:r>
              <a:rPr lang="ru-RU" sz="2000" u="sng" dirty="0" err="1">
                <a:solidFill>
                  <a:schemeClr val="tx1">
                    <a:lumMod val="95000"/>
                  </a:schemeClr>
                </a:solidFill>
                <a:hlinkClick r:id="rId7"/>
              </a:rPr>
              <a:t>logopedichniy</a:t>
            </a:r>
            <a:r>
              <a:rPr lang="uk-UA" sz="2000" u="sng" dirty="0">
                <a:solidFill>
                  <a:schemeClr val="tx1">
                    <a:lumMod val="95000"/>
                  </a:schemeClr>
                </a:solidFill>
                <a:hlinkClick r:id="rId7"/>
              </a:rPr>
              <a:t>-</a:t>
            </a:r>
            <a:r>
              <a:rPr lang="ru-RU" sz="2000" u="sng" dirty="0" err="1">
                <a:solidFill>
                  <a:schemeClr val="tx1">
                    <a:lumMod val="95000"/>
                  </a:schemeClr>
                </a:solidFill>
                <a:hlinkClick r:id="rId7"/>
              </a:rPr>
              <a:t>roboti</a:t>
            </a:r>
            <a:r>
              <a:rPr lang="uk-UA" sz="2000" u="sng" dirty="0">
                <a:solidFill>
                  <a:schemeClr val="tx1">
                    <a:lumMod val="95000"/>
                  </a:schemeClr>
                </a:solidFill>
                <a:hlinkClick r:id="rId7"/>
              </a:rPr>
              <a:t>-</a:t>
            </a:r>
            <a:r>
              <a:rPr lang="ru-RU" sz="2000" u="sng" dirty="0" err="1">
                <a:solidFill>
                  <a:schemeClr val="tx1">
                    <a:lumMod val="95000"/>
                  </a:schemeClr>
                </a:solidFill>
                <a:hlinkClick r:id="rId7"/>
              </a:rPr>
              <a:t>zakladu</a:t>
            </a:r>
            <a:r>
              <a:rPr lang="uk-UA" sz="2000" u="sng" dirty="0">
                <a:solidFill>
                  <a:schemeClr val="tx1">
                    <a:lumMod val="95000"/>
                  </a:schemeClr>
                </a:solidFill>
                <a:hlinkClick r:id="rId7"/>
              </a:rPr>
              <a:t>-</a:t>
            </a:r>
            <a:r>
              <a:rPr lang="ru-RU" sz="2000" u="sng" dirty="0" err="1">
                <a:solidFill>
                  <a:schemeClr val="tx1">
                    <a:lumMod val="95000"/>
                  </a:schemeClr>
                </a:solidFill>
                <a:hlinkClick r:id="rId7"/>
              </a:rPr>
              <a:t>doshkilno</a:t>
            </a:r>
            <a:r>
              <a:rPr lang="uk-UA" sz="2000" u="sng" dirty="0">
                <a:solidFill>
                  <a:schemeClr val="tx1">
                    <a:lumMod val="95000"/>
                  </a:schemeClr>
                </a:solidFill>
                <a:hlinkClick r:id="rId7"/>
              </a:rPr>
              <a:t>-</a:t>
            </a:r>
            <a:r>
              <a:rPr lang="ru-RU" sz="2000" u="sng" dirty="0" err="1">
                <a:solidFill>
                  <a:schemeClr val="tx1">
                    <a:lumMod val="95000"/>
                  </a:schemeClr>
                </a:solidFill>
                <a:hlinkClick r:id="rId7"/>
              </a:rPr>
              <a:t>osviti</a:t>
            </a:r>
            <a:r>
              <a:rPr lang="uk-UA" sz="2000" u="sng" dirty="0">
                <a:solidFill>
                  <a:schemeClr val="tx1">
                    <a:lumMod val="95000"/>
                  </a:schemeClr>
                </a:solidFill>
                <a:hlinkClick r:id="rId7"/>
              </a:rPr>
              <a:t>-310640.</a:t>
            </a:r>
            <a:r>
              <a:rPr lang="ru-RU" sz="2000" u="sng" dirty="0" err="1">
                <a:solidFill>
                  <a:schemeClr val="tx1">
                    <a:lumMod val="95000"/>
                  </a:schemeClr>
                </a:solidFill>
                <a:hlinkClick r:id="rId7"/>
              </a:rPr>
              <a:t>html</a:t>
            </a: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uk-UA" sz="2000" dirty="0">
                <a:solidFill>
                  <a:schemeClr val="tx1">
                    <a:lumMod val="95000"/>
                  </a:schemeClr>
                </a:solidFill>
              </a:rPr>
              <a:t>Інноваційні методи в логопедичній роботі закладу дошкільної освіти</a:t>
            </a: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  <a:p>
            <a:pPr lvl="0"/>
            <a:r>
              <a:rPr lang="ru-RU" sz="2000" u="sng" dirty="0">
                <a:solidFill>
                  <a:schemeClr val="tx1">
                    <a:lumMod val="95000"/>
                  </a:schemeClr>
                </a:solidFill>
                <a:hlinkClick r:id="rId8"/>
              </a:rPr>
              <a:t>6</a:t>
            </a: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8"/>
              </a:rPr>
              <a:t>. </a:t>
            </a:r>
            <a:r>
              <a:rPr lang="ru-RU" sz="2000" u="sng" dirty="0" err="1" smtClean="0">
                <a:solidFill>
                  <a:schemeClr val="tx1">
                    <a:lumMod val="95000"/>
                  </a:schemeClr>
                </a:solidFill>
                <a:hlinkClick r:id="rId8"/>
              </a:rPr>
              <a:t>http</a:t>
            </a:r>
            <a:r>
              <a:rPr lang="uk-UA" sz="2000" u="sng" dirty="0">
                <a:solidFill>
                  <a:schemeClr val="tx1">
                    <a:lumMod val="95000"/>
                  </a:schemeClr>
                </a:solidFill>
                <a:hlinkClick r:id="rId8"/>
              </a:rPr>
              <a:t>://</a:t>
            </a:r>
            <a:r>
              <a:rPr lang="ru-RU" sz="2000" u="sng" dirty="0" err="1">
                <a:solidFill>
                  <a:schemeClr val="tx1">
                    <a:lumMod val="95000"/>
                  </a:schemeClr>
                </a:solidFill>
                <a:hlinkClick r:id="rId8"/>
              </a:rPr>
              <a:t>teacherjournal</a:t>
            </a:r>
            <a:r>
              <a:rPr lang="uk-UA" sz="2000" u="sng" dirty="0">
                <a:solidFill>
                  <a:schemeClr val="tx1">
                    <a:lumMod val="95000"/>
                  </a:schemeClr>
                </a:solidFill>
                <a:hlinkClick r:id="rId8"/>
              </a:rPr>
              <a:t>.</a:t>
            </a:r>
            <a:r>
              <a:rPr lang="ru-RU" sz="2000" u="sng" dirty="0" err="1">
                <a:solidFill>
                  <a:schemeClr val="tx1">
                    <a:lumMod val="95000"/>
                  </a:schemeClr>
                </a:solidFill>
                <a:hlinkClick r:id="rId8"/>
              </a:rPr>
              <a:t>in</a:t>
            </a:r>
            <a:r>
              <a:rPr lang="uk-UA" sz="2000" u="sng" dirty="0">
                <a:solidFill>
                  <a:schemeClr val="tx1">
                    <a:lumMod val="95000"/>
                  </a:schemeClr>
                </a:solidFill>
                <a:hlinkClick r:id="rId8"/>
              </a:rPr>
              <a:t>.</a:t>
            </a:r>
            <a:r>
              <a:rPr lang="ru-RU" sz="2000" u="sng" dirty="0" err="1">
                <a:solidFill>
                  <a:schemeClr val="tx1">
                    <a:lumMod val="95000"/>
                  </a:schemeClr>
                </a:solidFill>
                <a:hlinkClick r:id="rId8"/>
              </a:rPr>
              <a:t>ua</a:t>
            </a:r>
            <a:r>
              <a:rPr lang="uk-UA" sz="2000" u="sng" dirty="0">
                <a:solidFill>
                  <a:schemeClr val="tx1">
                    <a:lumMod val="95000"/>
                  </a:schemeClr>
                </a:solidFill>
                <a:hlinkClick r:id="rId8"/>
              </a:rPr>
              <a:t>/</a:t>
            </a:r>
            <a:r>
              <a:rPr lang="ru-RU" sz="2000" u="sng" dirty="0" err="1">
                <a:solidFill>
                  <a:schemeClr val="tx1">
                    <a:lumMod val="95000"/>
                  </a:schemeClr>
                </a:solidFill>
                <a:hlinkClick r:id="rId8"/>
              </a:rPr>
              <a:t>rozrobky</a:t>
            </a:r>
            <a:r>
              <a:rPr lang="uk-UA" sz="2000" u="sng" dirty="0">
                <a:solidFill>
                  <a:schemeClr val="tx1">
                    <a:lumMod val="95000"/>
                  </a:schemeClr>
                </a:solidFill>
                <a:hlinkClick r:id="rId8"/>
              </a:rPr>
              <a:t>/</a:t>
            </a:r>
            <a:r>
              <a:rPr lang="ru-RU" sz="2000" u="sng" dirty="0" err="1">
                <a:solidFill>
                  <a:schemeClr val="tx1">
                    <a:lumMod val="95000"/>
                  </a:schemeClr>
                </a:solidFill>
                <a:hlinkClick r:id="rId8"/>
              </a:rPr>
              <a:t>neirohimnastyka</a:t>
            </a:r>
            <a:r>
              <a:rPr lang="uk-UA" sz="2000" u="sng" dirty="0">
                <a:solidFill>
                  <a:schemeClr val="tx1">
                    <a:lumMod val="95000"/>
                  </a:schemeClr>
                </a:solidFill>
                <a:hlinkClick r:id="rId8"/>
              </a:rPr>
              <a:t>-</a:t>
            </a:r>
            <a:r>
              <a:rPr lang="ru-RU" sz="2000" u="sng" dirty="0">
                <a:solidFill>
                  <a:schemeClr val="tx1">
                    <a:lumMod val="95000"/>
                  </a:schemeClr>
                </a:solidFill>
                <a:hlinkClick r:id="rId8"/>
              </a:rPr>
              <a:t>u</a:t>
            </a:r>
            <a:r>
              <a:rPr lang="uk-UA" sz="2000" u="sng" dirty="0">
                <a:solidFill>
                  <a:schemeClr val="tx1">
                    <a:lumMod val="95000"/>
                  </a:schemeClr>
                </a:solidFill>
                <a:hlinkClick r:id="rId8"/>
              </a:rPr>
              <a:t>-</a:t>
            </a:r>
            <a:r>
              <a:rPr lang="ru-RU" sz="2000" u="sng" dirty="0" err="1">
                <a:solidFill>
                  <a:schemeClr val="tx1">
                    <a:lumMod val="95000"/>
                  </a:schemeClr>
                </a:solidFill>
                <a:hlinkClick r:id="rId8"/>
              </a:rPr>
              <a:t>korektsiino</a:t>
            </a:r>
            <a:r>
              <a:rPr lang="uk-UA" sz="2000" u="sng" dirty="0">
                <a:solidFill>
                  <a:schemeClr val="tx1">
                    <a:lumMod val="95000"/>
                  </a:schemeClr>
                </a:solidFill>
                <a:hlinkClick r:id="rId8"/>
              </a:rPr>
              <a:t>-</a:t>
            </a:r>
            <a:r>
              <a:rPr lang="ru-RU" sz="2000" u="sng" dirty="0" err="1">
                <a:solidFill>
                  <a:schemeClr val="tx1">
                    <a:lumMod val="95000"/>
                  </a:schemeClr>
                </a:solidFill>
                <a:hlinkClick r:id="rId8"/>
              </a:rPr>
              <a:t>rozvytkovii</a:t>
            </a:r>
            <a:r>
              <a:rPr lang="uk-UA" sz="2000" u="sng" dirty="0">
                <a:solidFill>
                  <a:schemeClr val="tx1">
                    <a:lumMod val="95000"/>
                  </a:schemeClr>
                </a:solidFill>
                <a:hlinkClick r:id="rId8"/>
              </a:rPr>
              <a:t>-</a:t>
            </a:r>
            <a:r>
              <a:rPr lang="ru-RU" sz="2000" u="sng" dirty="0" err="1">
                <a:solidFill>
                  <a:schemeClr val="tx1">
                    <a:lumMod val="95000"/>
                  </a:schemeClr>
                </a:solidFill>
                <a:hlinkClick r:id="rId8"/>
              </a:rPr>
              <a:t>roboti</a:t>
            </a:r>
            <a:r>
              <a:rPr lang="uk-UA" sz="2000" u="sng" dirty="0">
                <a:solidFill>
                  <a:schemeClr val="tx1">
                    <a:lumMod val="95000"/>
                  </a:schemeClr>
                </a:solidFill>
                <a:hlinkClick r:id="rId8"/>
              </a:rPr>
              <a:t>-</a:t>
            </a:r>
            <a:r>
              <a:rPr lang="ru-RU" sz="2000" u="sng" dirty="0">
                <a:solidFill>
                  <a:schemeClr val="tx1">
                    <a:lumMod val="95000"/>
                  </a:schemeClr>
                </a:solidFill>
                <a:hlinkClick r:id="rId8"/>
              </a:rPr>
              <a:t>z</a:t>
            </a:r>
            <a:r>
              <a:rPr lang="uk-UA" sz="2000" u="sng" dirty="0">
                <a:solidFill>
                  <a:schemeClr val="tx1">
                    <a:lumMod val="95000"/>
                  </a:schemeClr>
                </a:solidFill>
                <a:hlinkClick r:id="rId8"/>
              </a:rPr>
              <a:t>-</a:t>
            </a:r>
            <a:r>
              <a:rPr lang="ru-RU" sz="2000" u="sng" dirty="0" err="1">
                <a:solidFill>
                  <a:schemeClr val="tx1">
                    <a:lumMod val="95000"/>
                  </a:schemeClr>
                </a:solidFill>
                <a:hlinkClick r:id="rId8"/>
              </a:rPr>
              <a:t>ditmy</a:t>
            </a:r>
            <a:r>
              <a:rPr lang="uk-UA" sz="2000" dirty="0">
                <a:solidFill>
                  <a:schemeClr val="tx1">
                    <a:lumMod val="95000"/>
                  </a:schemeClr>
                </a:solidFill>
              </a:rPr>
              <a:t>  </a:t>
            </a: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uk-UA" sz="2000" dirty="0">
                <a:solidFill>
                  <a:schemeClr val="tx1">
                    <a:lumMod val="95000"/>
                  </a:schemeClr>
                </a:solidFill>
              </a:rPr>
              <a:t>Автор: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</a:rPr>
              <a:t>Вчитель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 – логопед, дефектолог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</a:rPr>
              <a:t>Гордієнко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 А.А.</a:t>
            </a:r>
          </a:p>
          <a:p>
            <a:pPr lvl="0"/>
            <a:r>
              <a:rPr lang="uk-UA" sz="2000" u="sng" dirty="0" smtClean="0">
                <a:solidFill>
                  <a:schemeClr val="tx1">
                    <a:lumMod val="95000"/>
                  </a:schemeClr>
                </a:solidFill>
                <a:hlinkClick r:id="rId9"/>
              </a:rPr>
              <a:t>7. https</a:t>
            </a:r>
            <a:r>
              <a:rPr lang="uk-UA" sz="2000" u="sng" dirty="0">
                <a:solidFill>
                  <a:schemeClr val="tx1">
                    <a:lumMod val="95000"/>
                  </a:schemeClr>
                </a:solidFill>
                <a:hlinkClick r:id="rId9"/>
              </a:rPr>
              <a:t>://storinka-logopeda.webnode.com.ua/news/istoriya-viniknennya-kineziologiji/</a:t>
            </a: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uk-UA" sz="2000" dirty="0">
                <a:solidFill>
                  <a:schemeClr val="tx1">
                    <a:lumMod val="95000"/>
                  </a:schemeClr>
                </a:solidFill>
              </a:rPr>
              <a:t> </a:t>
            </a: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  <a:p>
            <a:pPr fontAlgn="base"/>
            <a:endParaRPr lang="ru-RU" sz="2800" dirty="0">
              <a:solidFill>
                <a:srgbClr val="050895"/>
              </a:solidFill>
            </a:endParaRPr>
          </a:p>
          <a:p>
            <a:endParaRPr lang="uk-UA" dirty="0" smtClean="0">
              <a:solidFill>
                <a:srgbClr val="050895"/>
              </a:solidFill>
            </a:endParaRPr>
          </a:p>
          <a:p>
            <a:endParaRPr lang="uk-UA" dirty="0">
              <a:solidFill>
                <a:srgbClr val="050895"/>
              </a:solidFill>
            </a:endParaRPr>
          </a:p>
          <a:p>
            <a:endParaRPr lang="en-US" sz="2000" dirty="0">
              <a:solidFill>
                <a:srgbClr val="050895"/>
              </a:solidFill>
            </a:endParaRPr>
          </a:p>
          <a:p>
            <a:endParaRPr lang="en-US" sz="2000" dirty="0" smtClean="0">
              <a:solidFill>
                <a:srgbClr val="050895"/>
              </a:solidFill>
            </a:endParaRPr>
          </a:p>
          <a:p>
            <a:endParaRPr lang="en-US" sz="2000" dirty="0">
              <a:solidFill>
                <a:srgbClr val="050895"/>
              </a:solidFill>
            </a:endParaRPr>
          </a:p>
          <a:p>
            <a:endParaRPr lang="en-US" sz="2000" dirty="0" smtClean="0">
              <a:solidFill>
                <a:srgbClr val="050895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3076935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10"/>
              </a:rPr>
              <a:t/>
            </a:r>
            <a:br>
              <a:rPr lang="en-US" u="sng" dirty="0">
                <a:hlinkClick r:id="rId10"/>
              </a:rPr>
            </a:br>
            <a:endParaRPr lang="en-US" u="sng" dirty="0">
              <a:solidFill>
                <a:schemeClr val="bg1"/>
              </a:solidFill>
              <a:hlinkClick r:id="rId10"/>
            </a:endParaRPr>
          </a:p>
        </p:txBody>
      </p:sp>
    </p:spTree>
    <p:extLst>
      <p:ext uri="{BB962C8B-B14F-4D97-AF65-F5344CB8AC3E}">
        <p14:creationId xmlns:p14="http://schemas.microsoft.com/office/powerpoint/2010/main" val="108333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416824" cy="525658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143" y="-1"/>
            <a:ext cx="9373393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404665"/>
            <a:ext cx="9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b="1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95" y="675598"/>
            <a:ext cx="7898083" cy="591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37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416824" cy="525658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17836"/>
          <a:stretch/>
        </p:blipFill>
        <p:spPr>
          <a:xfrm>
            <a:off x="-223162" y="-31170"/>
            <a:ext cx="9407860" cy="68891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8676456" cy="643253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endParaRPr lang="uk-UA" sz="4000" b="1" dirty="0" smtClean="0">
              <a:solidFill>
                <a:srgbClr val="FFFF00"/>
              </a:solidFill>
            </a:endParaRPr>
          </a:p>
          <a:p>
            <a:pPr algn="ctr"/>
            <a:endParaRPr lang="uk-UA" sz="40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4000" b="1" dirty="0" smtClean="0">
                <a:solidFill>
                  <a:srgbClr val="050895"/>
                </a:solidFill>
              </a:rPr>
              <a:t>Стратегічні цілі МОН України </a:t>
            </a:r>
            <a:r>
              <a:rPr lang="uk-UA" sz="4000" b="1" dirty="0">
                <a:solidFill>
                  <a:srgbClr val="050895"/>
                </a:solidFill>
              </a:rPr>
              <a:t>у</a:t>
            </a:r>
            <a:r>
              <a:rPr lang="uk-UA" sz="4000" b="1" dirty="0" smtClean="0">
                <a:solidFill>
                  <a:srgbClr val="050895"/>
                </a:solidFill>
              </a:rPr>
              <a:t> сфері  середньої освіти:</a:t>
            </a:r>
          </a:p>
          <a:p>
            <a:pPr marL="457200" indent="-457200" algn="ctr">
              <a:buFont typeface="Wingdings" pitchFamily="2" charset="2"/>
              <a:buChar char="Ø"/>
            </a:pPr>
            <a:r>
              <a:rPr lang="uk-UA" sz="2800" b="1" i="1" dirty="0" smtClean="0"/>
              <a:t>   </a:t>
            </a:r>
            <a:r>
              <a:rPr lang="uk-UA" sz="2800" b="1" i="1" dirty="0" smtClean="0">
                <a:solidFill>
                  <a:srgbClr val="050895"/>
                </a:solidFill>
              </a:rPr>
              <a:t>професійне </a:t>
            </a:r>
            <a:r>
              <a:rPr lang="uk-UA" sz="2800" b="1" i="1" dirty="0">
                <a:solidFill>
                  <a:srgbClr val="050895"/>
                </a:solidFill>
              </a:rPr>
              <a:t>зростання кваліфікованих педагогічних </a:t>
            </a:r>
            <a:r>
              <a:rPr lang="uk-UA" sz="2800" b="1" i="1" dirty="0" smtClean="0">
                <a:solidFill>
                  <a:srgbClr val="050895"/>
                </a:solidFill>
              </a:rPr>
              <a:t>працівників;</a:t>
            </a:r>
          </a:p>
          <a:p>
            <a:pPr marL="457200" indent="-457200" algn="ctr">
              <a:buFont typeface="Wingdings" pitchFamily="2" charset="2"/>
              <a:buChar char="Ø"/>
            </a:pPr>
            <a:r>
              <a:rPr lang="uk-UA" sz="2800" b="1" i="1" dirty="0" smtClean="0">
                <a:solidFill>
                  <a:srgbClr val="050895"/>
                </a:solidFill>
              </a:rPr>
              <a:t>    </a:t>
            </a:r>
            <a:r>
              <a:rPr lang="uk-UA" sz="2800" b="1" i="1" dirty="0">
                <a:solidFill>
                  <a:srgbClr val="050895"/>
                </a:solidFill>
              </a:rPr>
              <a:t>їхня вмотивованість до педагогічної </a:t>
            </a:r>
            <a:r>
              <a:rPr lang="uk-UA" sz="2800" b="1" i="1" dirty="0" smtClean="0">
                <a:solidFill>
                  <a:srgbClr val="050895"/>
                </a:solidFill>
              </a:rPr>
              <a:t>діяльності;</a:t>
            </a:r>
            <a:endParaRPr lang="ru-RU" sz="2800" b="1" i="1" dirty="0">
              <a:solidFill>
                <a:srgbClr val="050895"/>
              </a:solidFill>
            </a:endParaRPr>
          </a:p>
          <a:p>
            <a:pPr marL="457200" indent="-457200" algn="ctr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50895"/>
                </a:solidFill>
              </a:rPr>
              <a:t>         забезпеч</a:t>
            </a:r>
            <a:r>
              <a:rPr lang="uk-UA" sz="2800" b="1" i="1" dirty="0" smtClean="0">
                <a:solidFill>
                  <a:srgbClr val="050895"/>
                </a:solidFill>
              </a:rPr>
              <a:t>ення</a:t>
            </a:r>
            <a:r>
              <a:rPr lang="ru-RU" sz="2800" b="1" i="1" dirty="0" smtClean="0">
                <a:solidFill>
                  <a:srgbClr val="050895"/>
                </a:solidFill>
              </a:rPr>
              <a:t> умов </a:t>
            </a:r>
            <a:r>
              <a:rPr lang="ru-RU" sz="2800" b="1" i="1" dirty="0">
                <a:solidFill>
                  <a:srgbClr val="050895"/>
                </a:solidFill>
              </a:rPr>
              <a:t>для створення конкурентного (демонополізованого) середовища на ринку послуг із підвищення кваліфікації </a:t>
            </a:r>
            <a:r>
              <a:rPr lang="ru-RU" sz="2800" b="1" i="1" dirty="0" smtClean="0">
                <a:solidFill>
                  <a:srgbClr val="050895"/>
                </a:solidFill>
              </a:rPr>
              <a:t>педагогічних працівників</a:t>
            </a:r>
            <a:endParaRPr lang="ru-RU" sz="2800" b="1" i="1" dirty="0">
              <a:solidFill>
                <a:srgbClr val="050895"/>
              </a:solidFill>
            </a:endParaRPr>
          </a:p>
          <a:p>
            <a:endParaRPr lang="uk-UA" sz="2800" b="1" i="1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651" y="116632"/>
            <a:ext cx="3265433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3380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416824" cy="525658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17836"/>
          <a:stretch/>
        </p:blipFill>
        <p:spPr>
          <a:xfrm>
            <a:off x="-221900" y="0"/>
            <a:ext cx="9407860" cy="68891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8676456" cy="2985433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endParaRPr lang="uk-UA" sz="4000" b="1" dirty="0" smtClean="0">
              <a:solidFill>
                <a:srgbClr val="FFFF00"/>
              </a:solidFill>
            </a:endParaRPr>
          </a:p>
          <a:p>
            <a:pPr algn="ctr"/>
            <a:endParaRPr lang="uk-UA" sz="40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4000" b="1" dirty="0" smtClean="0">
                <a:solidFill>
                  <a:srgbClr val="050895"/>
                </a:solidFill>
              </a:rPr>
              <a:t>Стратегічні цілі МОН України </a:t>
            </a:r>
            <a:r>
              <a:rPr lang="uk-UA" sz="4000" b="1" dirty="0">
                <a:solidFill>
                  <a:srgbClr val="050895"/>
                </a:solidFill>
              </a:rPr>
              <a:t>у</a:t>
            </a:r>
            <a:r>
              <a:rPr lang="uk-UA" sz="4000" b="1" dirty="0" smtClean="0">
                <a:solidFill>
                  <a:srgbClr val="050895"/>
                </a:solidFill>
              </a:rPr>
              <a:t> сфері  середньої освіти:</a:t>
            </a:r>
          </a:p>
          <a:p>
            <a:pPr marL="457200" indent="-457200" algn="ctr">
              <a:buFont typeface="Wingdings" pitchFamily="2" charset="2"/>
              <a:buChar char="Ø"/>
            </a:pPr>
            <a:r>
              <a:rPr lang="uk-UA" sz="2800" b="1" i="1" dirty="0" smtClean="0"/>
              <a:t>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651" y="116632"/>
            <a:ext cx="3265433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827584" y="2551836"/>
            <a:ext cx="81005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uk-UA" sz="3200" b="1" i="1" dirty="0" smtClean="0">
                <a:solidFill>
                  <a:srgbClr val="050895"/>
                </a:solidFill>
              </a:rPr>
              <a:t>створення центрів </a:t>
            </a:r>
            <a:r>
              <a:rPr lang="uk-UA" sz="3200" b="1" i="1" dirty="0">
                <a:solidFill>
                  <a:srgbClr val="050895"/>
                </a:solidFill>
              </a:rPr>
              <a:t>професійного розвитку педагогічних працівників шляхом реорганізації системи районних науково-методичних центрів (кабінетів) та забезпечення супервізії (супроводу та підтримки) </a:t>
            </a:r>
            <a:r>
              <a:rPr lang="uk-UA" sz="3200" b="1" i="1" dirty="0" smtClean="0">
                <a:solidFill>
                  <a:srgbClr val="050895"/>
                </a:solidFill>
              </a:rPr>
              <a:t>педагогічних працівників</a:t>
            </a:r>
            <a:r>
              <a:rPr lang="uk-UA" sz="3200" b="1" i="1" dirty="0">
                <a:solidFill>
                  <a:srgbClr val="050895"/>
                </a:solidFill>
              </a:rPr>
              <a:t>;</a:t>
            </a:r>
            <a:endParaRPr lang="ru-RU" sz="3200" b="1" i="1" dirty="0">
              <a:solidFill>
                <a:srgbClr val="0508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93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416824" cy="525658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17836"/>
          <a:stretch/>
        </p:blipFill>
        <p:spPr>
          <a:xfrm>
            <a:off x="-221900" y="0"/>
            <a:ext cx="9407860" cy="68891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8676456" cy="6001643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endParaRPr lang="uk-UA" sz="4000" b="1" dirty="0" smtClean="0">
              <a:solidFill>
                <a:srgbClr val="FFFF00"/>
              </a:solidFill>
            </a:endParaRPr>
          </a:p>
          <a:p>
            <a:pPr algn="ctr"/>
            <a:endParaRPr lang="uk-UA" sz="40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4000" b="1" dirty="0" smtClean="0">
                <a:solidFill>
                  <a:srgbClr val="050895"/>
                </a:solidFill>
              </a:rPr>
              <a:t>Стратегічні цілі МОН України </a:t>
            </a:r>
            <a:r>
              <a:rPr lang="uk-UA" sz="4000" b="1" dirty="0">
                <a:solidFill>
                  <a:srgbClr val="050895"/>
                </a:solidFill>
              </a:rPr>
              <a:t>у</a:t>
            </a:r>
            <a:r>
              <a:rPr lang="uk-UA" sz="4000" b="1" dirty="0" smtClean="0">
                <a:solidFill>
                  <a:srgbClr val="050895"/>
                </a:solidFill>
              </a:rPr>
              <a:t> сфері  середньої освіти: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uk-UA" sz="2800" b="1" i="1" dirty="0" smtClean="0">
                <a:solidFill>
                  <a:srgbClr val="050895"/>
                </a:solidFill>
              </a:rPr>
              <a:t>Проведення моніторингового </a:t>
            </a:r>
            <a:r>
              <a:rPr lang="uk-UA" sz="2800" b="1" i="1" dirty="0">
                <a:solidFill>
                  <a:srgbClr val="050895"/>
                </a:solidFill>
              </a:rPr>
              <a:t>дослідження щодо готовності педагогічних працівників до реалізації Нової української </a:t>
            </a:r>
            <a:r>
              <a:rPr lang="uk-UA" sz="2800" b="1" i="1" dirty="0" smtClean="0">
                <a:solidFill>
                  <a:srgbClr val="050895"/>
                </a:solidFill>
              </a:rPr>
              <a:t>школи;</a:t>
            </a:r>
            <a:endParaRPr lang="ru-RU" sz="2800" b="1" i="1" dirty="0">
              <a:solidFill>
                <a:srgbClr val="050895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uk-UA" sz="2800" b="1" i="1" dirty="0" smtClean="0">
                <a:solidFill>
                  <a:srgbClr val="050895"/>
                </a:solidFill>
              </a:rPr>
              <a:t>розроблення</a:t>
            </a:r>
            <a:r>
              <a:rPr lang="uk-UA" sz="2800" dirty="0" smtClean="0">
                <a:solidFill>
                  <a:srgbClr val="050895"/>
                </a:solidFill>
              </a:rPr>
              <a:t> </a:t>
            </a:r>
            <a:r>
              <a:rPr lang="uk-UA" sz="2800" b="1" i="1" dirty="0" smtClean="0">
                <a:solidFill>
                  <a:srgbClr val="050895"/>
                </a:solidFill>
              </a:rPr>
              <a:t>нових підходів </a:t>
            </a:r>
            <a:r>
              <a:rPr lang="uk-UA" sz="2800" b="1" i="1" dirty="0">
                <a:solidFill>
                  <a:srgbClr val="050895"/>
                </a:solidFill>
              </a:rPr>
              <a:t>до оцінювання діяльності педагогів  шляхом затвердження нової редакції Положення про атестацію педагогічних працівників.</a:t>
            </a:r>
            <a:endParaRPr lang="ru-RU" sz="2800" i="1" dirty="0">
              <a:solidFill>
                <a:srgbClr val="050895"/>
              </a:solidFill>
            </a:endParaRPr>
          </a:p>
          <a:p>
            <a:pPr algn="ctr"/>
            <a:r>
              <a:rPr lang="uk-UA" sz="2800" b="1" i="1" dirty="0" smtClean="0"/>
              <a:t>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651" y="116632"/>
            <a:ext cx="3265433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673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-10887"/>
            <a:ext cx="9144000" cy="68318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5570756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endParaRPr lang="uk-UA" sz="4400" b="1" dirty="0">
              <a:solidFill>
                <a:srgbClr val="002060"/>
              </a:solidFill>
            </a:endParaRPr>
          </a:p>
          <a:p>
            <a:pPr algn="ctr"/>
            <a:r>
              <a:rPr lang="uk-UA" sz="4000" b="1" dirty="0" smtClean="0">
                <a:solidFill>
                  <a:srgbClr val="050895"/>
                </a:solidFill>
              </a:rPr>
              <a:t>НАЦІОНАЛЬНІ </a:t>
            </a:r>
          </a:p>
          <a:p>
            <a:pPr algn="ctr"/>
            <a:r>
              <a:rPr lang="uk-UA" sz="4000" b="1" dirty="0" smtClean="0">
                <a:solidFill>
                  <a:srgbClr val="050895"/>
                </a:solidFill>
              </a:rPr>
              <a:t>ПРОЕКТИ У СФЕРІ</a:t>
            </a:r>
          </a:p>
          <a:p>
            <a:pPr algn="ctr"/>
            <a:r>
              <a:rPr lang="uk-UA" sz="4000" b="1" dirty="0" smtClean="0">
                <a:solidFill>
                  <a:srgbClr val="050895"/>
                </a:solidFill>
              </a:rPr>
              <a:t>«ДОШКІЛЬНА ОСВІТА»</a:t>
            </a:r>
            <a:endParaRPr lang="ru-RU" sz="4000" dirty="0" smtClean="0">
              <a:solidFill>
                <a:srgbClr val="050895"/>
              </a:solidFill>
            </a:endParaRPr>
          </a:p>
          <a:p>
            <a:pPr marL="457200" indent="-457200" algn="ctr" fontAlgn="base">
              <a:buFont typeface="Wingdings" pitchFamily="2" charset="2"/>
              <a:buChar char="Ø"/>
            </a:pPr>
            <a:r>
              <a:rPr lang="uk-UA" sz="3200" b="1" i="1" dirty="0" smtClean="0">
                <a:solidFill>
                  <a:srgbClr val="050895"/>
                </a:solidFill>
              </a:rPr>
              <a:t>Створення </a:t>
            </a:r>
            <a:r>
              <a:rPr lang="uk-UA" sz="3200" b="1" i="1" dirty="0">
                <a:solidFill>
                  <a:srgbClr val="050895"/>
                </a:solidFill>
              </a:rPr>
              <a:t>системи збору та оновлення даних про дітей дошкільного віку, педагогічних працівників у розрізі країни, регіонів, громад. </a:t>
            </a:r>
            <a:r>
              <a:rPr lang="uk-UA" sz="3200" b="1" i="1" dirty="0" smtClean="0">
                <a:solidFill>
                  <a:srgbClr val="050895"/>
                </a:solidFill>
              </a:rPr>
              <a:t>Оперативні дані </a:t>
            </a:r>
            <a:r>
              <a:rPr lang="uk-UA" sz="3200" b="1" i="1" dirty="0">
                <a:solidFill>
                  <a:srgbClr val="050895"/>
                </a:solidFill>
              </a:rPr>
              <a:t>забезпечать якісні рішення щодо</a:t>
            </a:r>
            <a:r>
              <a:rPr lang="uk-UA" sz="3200" i="1" dirty="0">
                <a:solidFill>
                  <a:srgbClr val="050895"/>
                </a:solidFill>
              </a:rPr>
              <a:t> </a:t>
            </a:r>
            <a:r>
              <a:rPr lang="uk-UA" sz="3200" b="1" i="1" dirty="0">
                <a:solidFill>
                  <a:srgbClr val="050895"/>
                </a:solidFill>
              </a:rPr>
              <a:t>розширення доступу до дошкільної </a:t>
            </a:r>
            <a:r>
              <a:rPr lang="uk-UA" sz="3200" b="1" i="1" dirty="0" smtClean="0">
                <a:solidFill>
                  <a:srgbClr val="050895"/>
                </a:solidFill>
              </a:rPr>
              <a:t>освіти.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47" y="188640"/>
            <a:ext cx="2449074" cy="1080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615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416824" cy="525658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143" y="-1"/>
            <a:ext cx="9373393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404665"/>
            <a:ext cx="9001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50895"/>
                </a:solidFill>
              </a:rPr>
              <a:t>НАЦІОНАЛЬНІ </a:t>
            </a:r>
          </a:p>
          <a:p>
            <a:pPr algn="ctr"/>
            <a:r>
              <a:rPr lang="uk-UA" sz="3600" b="1" dirty="0" smtClean="0">
                <a:solidFill>
                  <a:srgbClr val="050895"/>
                </a:solidFill>
              </a:rPr>
              <a:t>ПРОЕКТИ </a:t>
            </a:r>
          </a:p>
          <a:p>
            <a:pPr algn="ctr"/>
            <a:r>
              <a:rPr lang="uk-UA" sz="3600" b="1" dirty="0" smtClean="0">
                <a:solidFill>
                  <a:srgbClr val="050895"/>
                </a:solidFill>
              </a:rPr>
              <a:t>У СФЕРІ</a:t>
            </a:r>
          </a:p>
          <a:p>
            <a:pPr algn="ctr"/>
            <a:r>
              <a:rPr lang="uk-UA" sz="3600" b="1" dirty="0" smtClean="0">
                <a:solidFill>
                  <a:srgbClr val="050895"/>
                </a:solidFill>
              </a:rPr>
              <a:t>«ДОШКІЛЬНА ОСВІТА»</a:t>
            </a:r>
            <a:endParaRPr lang="ru-RU" sz="3600" dirty="0" smtClean="0">
              <a:solidFill>
                <a:srgbClr val="050895"/>
              </a:solidFill>
            </a:endParaRPr>
          </a:p>
          <a:p>
            <a:pPr marL="457200" indent="-457200" fontAlgn="base">
              <a:buFont typeface="Wingdings" pitchFamily="2" charset="2"/>
              <a:buChar char="Ø"/>
            </a:pPr>
            <a:r>
              <a:rPr lang="uk-UA" sz="2800" b="1" i="1" dirty="0" smtClean="0">
                <a:solidFill>
                  <a:srgbClr val="050895"/>
                </a:solidFill>
              </a:rPr>
              <a:t> Оптимізація </a:t>
            </a:r>
            <a:r>
              <a:rPr lang="uk-UA" sz="2800" b="1" i="1" dirty="0">
                <a:solidFill>
                  <a:srgbClr val="050895"/>
                </a:solidFill>
              </a:rPr>
              <a:t>освітнього середовища для розширення спроможності закладів дошкільної </a:t>
            </a:r>
            <a:r>
              <a:rPr lang="uk-UA" sz="2800" b="1" i="1" dirty="0" smtClean="0">
                <a:solidFill>
                  <a:srgbClr val="050895"/>
                </a:solidFill>
              </a:rPr>
              <a:t>освіти;</a:t>
            </a:r>
            <a:endParaRPr lang="uk-UA" sz="2800" b="1" i="1" dirty="0">
              <a:solidFill>
                <a:srgbClr val="050895"/>
              </a:solidFill>
            </a:endParaRPr>
          </a:p>
          <a:p>
            <a:pPr marL="457200" indent="-457200" fontAlgn="base">
              <a:buFont typeface="Wingdings" pitchFamily="2" charset="2"/>
              <a:buChar char="Ø"/>
            </a:pPr>
            <a:r>
              <a:rPr lang="uk-UA" sz="2800" b="1" i="1" dirty="0" smtClean="0">
                <a:solidFill>
                  <a:srgbClr val="050895"/>
                </a:solidFill>
              </a:rPr>
              <a:t>Запровадження </a:t>
            </a:r>
            <a:r>
              <a:rPr lang="uk-UA" sz="2800" b="1" i="1" dirty="0">
                <a:solidFill>
                  <a:srgbClr val="050895"/>
                </a:solidFill>
              </a:rPr>
              <a:t>мобільних спальних місць </a:t>
            </a:r>
            <a:r>
              <a:rPr lang="uk-UA" sz="2800" b="1" i="1" dirty="0" smtClean="0">
                <a:solidFill>
                  <a:srgbClr val="050895"/>
                </a:solidFill>
              </a:rPr>
              <a:t> </a:t>
            </a:r>
            <a:r>
              <a:rPr lang="uk-UA" sz="2800" b="1" i="1" dirty="0">
                <a:solidFill>
                  <a:srgbClr val="050895"/>
                </a:solidFill>
              </a:rPr>
              <a:t>та </a:t>
            </a:r>
            <a:r>
              <a:rPr lang="uk-UA" sz="2800" b="1" i="1" dirty="0" smtClean="0">
                <a:solidFill>
                  <a:srgbClr val="050895"/>
                </a:solidFill>
              </a:rPr>
              <a:t> </a:t>
            </a:r>
            <a:r>
              <a:rPr lang="uk-UA" sz="2800" b="1" i="1" dirty="0">
                <a:solidFill>
                  <a:srgbClr val="050895"/>
                </a:solidFill>
              </a:rPr>
              <a:t>інноваційних рішень щодо освітнього середовища для оптимізації простору </a:t>
            </a:r>
            <a:r>
              <a:rPr lang="uk-UA" sz="2800" b="1" i="1" dirty="0" smtClean="0">
                <a:solidFill>
                  <a:srgbClr val="050895"/>
                </a:solidFill>
              </a:rPr>
              <a:t>;</a:t>
            </a:r>
          </a:p>
          <a:p>
            <a:pPr marL="457200" indent="-457200" fontAlgn="base">
              <a:buFont typeface="Wingdings" pitchFamily="2" charset="2"/>
              <a:buChar char="Ø"/>
            </a:pPr>
            <a:r>
              <a:rPr lang="uk-UA" sz="2800" b="1" i="1" dirty="0" smtClean="0">
                <a:solidFill>
                  <a:srgbClr val="050895"/>
                </a:solidFill>
              </a:rPr>
              <a:t>розширення </a:t>
            </a:r>
            <a:r>
              <a:rPr lang="uk-UA" sz="2800" b="1" i="1" dirty="0">
                <a:solidFill>
                  <a:srgbClr val="050895"/>
                </a:solidFill>
              </a:rPr>
              <a:t>спроможностей закладів дошкільної освіти у наданні послуг з урахуванням принципу універсального </a:t>
            </a:r>
            <a:r>
              <a:rPr lang="uk-UA" sz="2800" b="1" i="1" dirty="0" smtClean="0">
                <a:solidFill>
                  <a:srgbClr val="050895"/>
                </a:solidFill>
              </a:rPr>
              <a:t>дизайну;</a:t>
            </a:r>
            <a:endParaRPr lang="ru-RU" sz="2800" b="1" i="1" dirty="0">
              <a:solidFill>
                <a:srgbClr val="050895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60648"/>
            <a:ext cx="2641759" cy="1400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4187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416824" cy="525658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143" y="-1"/>
            <a:ext cx="9373393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404665"/>
            <a:ext cx="9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b="1" dirty="0" smtClean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2014"/>
            <a:ext cx="2664296" cy="1740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51520" y="32015"/>
            <a:ext cx="6606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050895"/>
                </a:solidFill>
              </a:rPr>
              <a:t>НАЦІОНАЛЬНІ ПРОЕКТИ У СФЕРІ</a:t>
            </a:r>
          </a:p>
          <a:p>
            <a:pPr algn="ctr"/>
            <a:r>
              <a:rPr lang="uk-UA" sz="4000" b="1" dirty="0">
                <a:solidFill>
                  <a:srgbClr val="050895"/>
                </a:solidFill>
              </a:rPr>
              <a:t>«ДОШКІЛЬНА ОСВІТА»</a:t>
            </a:r>
            <a:endParaRPr lang="ru-RU" sz="4000" dirty="0">
              <a:solidFill>
                <a:srgbClr val="050895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971007"/>
            <a:ext cx="87129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Wingdings" pitchFamily="2" charset="2"/>
              <a:buChar char="Ø"/>
            </a:pPr>
            <a:r>
              <a:rPr lang="uk-UA" sz="3200" b="1" i="1" dirty="0">
                <a:solidFill>
                  <a:srgbClr val="050895"/>
                </a:solidFill>
              </a:rPr>
              <a:t>Грантова підтримка старту першої хвилі </a:t>
            </a:r>
            <a:r>
              <a:rPr lang="ru-RU" sz="3200" b="1" i="1" dirty="0">
                <a:solidFill>
                  <a:srgbClr val="050895"/>
                </a:solidFill>
              </a:rPr>
              <a:t>home</a:t>
            </a:r>
            <a:r>
              <a:rPr lang="uk-UA" sz="3200" b="1" i="1" dirty="0">
                <a:solidFill>
                  <a:srgbClr val="050895"/>
                </a:solidFill>
              </a:rPr>
              <a:t>-</a:t>
            </a:r>
            <a:r>
              <a:rPr lang="ru-RU" sz="3200" b="1" i="1" dirty="0">
                <a:solidFill>
                  <a:srgbClr val="050895"/>
                </a:solidFill>
              </a:rPr>
              <a:t>based centers</a:t>
            </a:r>
            <a:r>
              <a:rPr lang="uk-UA" sz="3200" b="1" i="1" dirty="0">
                <a:solidFill>
                  <a:srgbClr val="050895"/>
                </a:solidFill>
              </a:rPr>
              <a:t>, що дозволить дати доступ до дошкільної освіти, особливо у сільській місцевості та громадах із великою кількістю </a:t>
            </a:r>
            <a:r>
              <a:rPr lang="uk-UA" sz="3200" b="1" i="1" dirty="0" smtClean="0">
                <a:solidFill>
                  <a:srgbClr val="050895"/>
                </a:solidFill>
              </a:rPr>
              <a:t>Внутрішньо </a:t>
            </a:r>
            <a:r>
              <a:rPr lang="uk-UA" sz="3200" b="1" i="1" dirty="0">
                <a:solidFill>
                  <a:srgbClr val="050895"/>
                </a:solidFill>
              </a:rPr>
              <a:t>Переміщених </a:t>
            </a:r>
            <a:r>
              <a:rPr lang="uk-UA" sz="3200" b="1" i="1" dirty="0" smtClean="0">
                <a:solidFill>
                  <a:srgbClr val="050895"/>
                </a:solidFill>
              </a:rPr>
              <a:t>Осіб;</a:t>
            </a:r>
          </a:p>
          <a:p>
            <a:pPr marL="457200" indent="-457200" fontAlgn="base">
              <a:buFont typeface="Wingdings" pitchFamily="2" charset="2"/>
              <a:buChar char="Ø"/>
            </a:pPr>
            <a:r>
              <a:rPr lang="uk-UA" sz="3200" b="1" i="1" dirty="0">
                <a:solidFill>
                  <a:srgbClr val="050895"/>
                </a:solidFill>
              </a:rPr>
              <a:t>Встановлення швидкобудівних тимчасових споруд у районах з великою кількістю переміщених </a:t>
            </a:r>
            <a:r>
              <a:rPr lang="uk-UA" sz="3200" b="1" i="1" dirty="0" smtClean="0">
                <a:solidFill>
                  <a:srgbClr val="050895"/>
                </a:solidFill>
              </a:rPr>
              <a:t>дітей</a:t>
            </a:r>
            <a:r>
              <a:rPr lang="uk-UA" sz="3200" b="1" i="1" dirty="0">
                <a:solidFill>
                  <a:srgbClr val="050895"/>
                </a:solidFill>
              </a:rPr>
              <a:t>;</a:t>
            </a:r>
            <a:endParaRPr lang="ru-RU" sz="3200" b="1" i="1" dirty="0">
              <a:solidFill>
                <a:srgbClr val="0508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43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416824" cy="525658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143" y="-1"/>
            <a:ext cx="9373393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404665"/>
            <a:ext cx="9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b="1" dirty="0" smtClean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2014"/>
            <a:ext cx="2664296" cy="1740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51520" y="32015"/>
            <a:ext cx="6606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050895"/>
                </a:solidFill>
              </a:rPr>
              <a:t>НАЦІОНАЛЬНІ ПРОЕКТИ У СФЕРІ</a:t>
            </a:r>
          </a:p>
          <a:p>
            <a:pPr algn="ctr"/>
            <a:r>
              <a:rPr lang="uk-UA" sz="4000" b="1" dirty="0">
                <a:solidFill>
                  <a:srgbClr val="050895"/>
                </a:solidFill>
              </a:rPr>
              <a:t>«ДОШКІЛЬНА ОСВІТА»</a:t>
            </a:r>
            <a:endParaRPr lang="ru-RU" sz="4000" b="1" dirty="0">
              <a:solidFill>
                <a:srgbClr val="050895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971007"/>
            <a:ext cx="87129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Wingdings" pitchFamily="2" charset="2"/>
              <a:buChar char="Ø"/>
            </a:pPr>
            <a:r>
              <a:rPr lang="uk-UA" sz="3200" b="1" i="1" dirty="0">
                <a:solidFill>
                  <a:srgbClr val="050895"/>
                </a:solidFill>
              </a:rPr>
              <a:t>Освітньо-культурні хаби. Заснування мультифункціональних центрів, де можна надавати декілька видів послуг - дошкільна освіта, позашкільна освіта, бібліотека, соціальні </a:t>
            </a:r>
            <a:r>
              <a:rPr lang="uk-UA" sz="3200" b="1" i="1" dirty="0" smtClean="0">
                <a:solidFill>
                  <a:srgbClr val="050895"/>
                </a:solidFill>
              </a:rPr>
              <a:t>послуги;</a:t>
            </a:r>
          </a:p>
          <a:p>
            <a:pPr marL="457200" indent="-457200" fontAlgn="base">
              <a:buFont typeface="Wingdings" pitchFamily="2" charset="2"/>
              <a:buChar char="Ø"/>
            </a:pPr>
            <a:r>
              <a:rPr lang="uk-UA" sz="3200" b="1" i="1" dirty="0">
                <a:solidFill>
                  <a:srgbClr val="050895"/>
                </a:solidFill>
              </a:rPr>
              <a:t>Комунікаційна кампанія для підвищення обізнаності про значення дошкільної </a:t>
            </a:r>
            <a:r>
              <a:rPr lang="uk-UA" sz="3200" b="1" i="1" dirty="0" smtClean="0">
                <a:solidFill>
                  <a:srgbClr val="050895"/>
                </a:solidFill>
              </a:rPr>
              <a:t>освіти;</a:t>
            </a:r>
            <a:endParaRPr lang="ru-RU" sz="3200" b="1" i="1" dirty="0">
              <a:solidFill>
                <a:srgbClr val="0508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0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</TotalTime>
  <Words>1053</Words>
  <Application>Microsoft Office PowerPoint</Application>
  <PresentationFormat>Экран (4:3)</PresentationFormat>
  <Paragraphs>204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      </vt:lpstr>
      <vt:lpstr>      </vt:lpstr>
      <vt:lpstr>      </vt:lpstr>
      <vt:lpstr>      </vt:lpstr>
      <vt:lpstr>      </vt:lpstr>
      <vt:lpstr>Презентация PowerPoint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«Гімнастика для мозку. Короткий екскурс в історію»</dc:title>
  <dc:creator>Пользователь</dc:creator>
  <cp:lastModifiedBy>Пользователь</cp:lastModifiedBy>
  <cp:revision>66</cp:revision>
  <dcterms:created xsi:type="dcterms:W3CDTF">2022-11-15T10:01:42Z</dcterms:created>
  <dcterms:modified xsi:type="dcterms:W3CDTF">2022-11-18T12:26:22Z</dcterms:modified>
</cp:coreProperties>
</file>